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5" r:id="rId3"/>
    <p:sldId id="267" r:id="rId4"/>
    <p:sldId id="266" r:id="rId5"/>
    <p:sldId id="300" r:id="rId6"/>
    <p:sldId id="264" r:id="rId7"/>
    <p:sldId id="270" r:id="rId8"/>
    <p:sldId id="276" r:id="rId9"/>
    <p:sldId id="277" r:id="rId10"/>
    <p:sldId id="272" r:id="rId11"/>
    <p:sldId id="268" r:id="rId12"/>
    <p:sldId id="273" r:id="rId13"/>
    <p:sldId id="274" r:id="rId14"/>
    <p:sldId id="279" r:id="rId15"/>
    <p:sldId id="275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5" r:id="rId31"/>
    <p:sldId id="296" r:id="rId32"/>
    <p:sldId id="297" r:id="rId33"/>
    <p:sldId id="298" r:id="rId34"/>
    <p:sldId id="29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2" d="100"/>
          <a:sy n="42" d="100"/>
        </p:scale>
        <p:origin x="784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B7B9B4-4258-4FD8-92B8-1448CC2E7441}" type="doc">
      <dgm:prSet loTypeId="urn:microsoft.com/office/officeart/2005/8/layout/StepDown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CB16AA-9B07-4279-BB34-271B503B199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Marine Insurance</a:t>
          </a:r>
          <a:b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15</a:t>
          </a:r>
          <a:r>
            <a:rPr lang="en-US" b="1" baseline="30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century</a:t>
          </a:r>
          <a:b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London, United Kingdom</a:t>
          </a:r>
          <a:endParaRPr lang="en-US" b="1" dirty="0"/>
        </a:p>
      </dgm:t>
    </dgm:pt>
    <dgm:pt modelId="{BB326C66-E13F-4116-A661-C00062DDE4A5}" type="parTrans" cxnId="{0758BEE5-08A2-4B0E-A64A-C304DBDCA822}">
      <dgm:prSet/>
      <dgm:spPr/>
      <dgm:t>
        <a:bodyPr/>
        <a:lstStyle/>
        <a:p>
          <a:endParaRPr lang="en-US"/>
        </a:p>
      </dgm:t>
    </dgm:pt>
    <dgm:pt modelId="{919DCCE3-94A3-42E4-85A5-C99C3778069C}" type="sibTrans" cxnId="{0758BEE5-08A2-4B0E-A64A-C304DBDCA822}">
      <dgm:prSet/>
      <dgm:spPr/>
      <dgm:t>
        <a:bodyPr/>
        <a:lstStyle/>
        <a:p>
          <a:endParaRPr lang="en-US"/>
        </a:p>
      </dgm:t>
    </dgm:pt>
    <dgm:pt modelId="{BB7F3403-D612-414B-A16C-7C4BFCBA402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Fire Insurance</a:t>
          </a:r>
          <a:b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1680</a:t>
          </a:r>
          <a:b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London, United Kingdom</a:t>
          </a:r>
          <a:endParaRPr lang="en-US" b="1" dirty="0"/>
        </a:p>
      </dgm:t>
    </dgm:pt>
    <dgm:pt modelId="{E514AF26-55BC-4CBC-82A5-8A468CE3EB76}" type="parTrans" cxnId="{7B40A28F-38CA-48D5-8D1B-D167F67D29C9}">
      <dgm:prSet/>
      <dgm:spPr/>
      <dgm:t>
        <a:bodyPr/>
        <a:lstStyle/>
        <a:p>
          <a:endParaRPr lang="en-US"/>
        </a:p>
      </dgm:t>
    </dgm:pt>
    <dgm:pt modelId="{12E76B18-AB07-4119-83C4-FDAC00C0251D}" type="sibTrans" cxnId="{7B40A28F-38CA-48D5-8D1B-D167F67D29C9}">
      <dgm:prSet/>
      <dgm:spPr/>
      <dgm:t>
        <a:bodyPr/>
        <a:lstStyle/>
        <a:p>
          <a:endParaRPr lang="en-US"/>
        </a:p>
      </dgm:t>
    </dgm:pt>
    <dgm:pt modelId="{E42820BC-1C12-44B9-8A11-E733C4E49A6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Life Insurance</a:t>
          </a:r>
          <a:b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1706</a:t>
          </a:r>
          <a:b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London, United Kingdom</a:t>
          </a:r>
        </a:p>
      </dgm:t>
    </dgm:pt>
    <dgm:pt modelId="{646ED8D5-01B1-4E7C-9851-57C5D06B59C5}" type="parTrans" cxnId="{3E1050F2-8043-4E34-AF79-15E2B09A8677}">
      <dgm:prSet/>
      <dgm:spPr/>
      <dgm:t>
        <a:bodyPr/>
        <a:lstStyle/>
        <a:p>
          <a:endParaRPr lang="en-US"/>
        </a:p>
      </dgm:t>
    </dgm:pt>
    <dgm:pt modelId="{367AA723-9CDD-47D2-B23E-C4E797AD2DA9}" type="sibTrans" cxnId="{3E1050F2-8043-4E34-AF79-15E2B09A8677}">
      <dgm:prSet/>
      <dgm:spPr/>
      <dgm:t>
        <a:bodyPr/>
        <a:lstStyle/>
        <a:p>
          <a:endParaRPr lang="en-US"/>
        </a:p>
      </dgm:t>
    </dgm:pt>
    <dgm:pt modelId="{7DEA07DC-06AF-4DD0-AC1F-CE17F61802D3}">
      <dgm:prSet phldrT="[Text]" custT="1"/>
      <dgm:spPr/>
      <dgm:t>
        <a:bodyPr/>
        <a:lstStyle/>
        <a:p>
          <a:r>
            <a:rPr lang="en-US" sz="20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Bottomry Contracts</a:t>
          </a:r>
          <a:br>
            <a:rPr lang="en-US" sz="20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Ship merchants of Babylon</a:t>
          </a:r>
          <a:br>
            <a:rPr lang="en-US" sz="1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(modern –day Iraq)</a:t>
          </a:r>
          <a:br>
            <a:rPr lang="en-US" sz="1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3000 BC</a:t>
          </a:r>
          <a:endParaRPr lang="en-US" sz="1600" b="1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8752D6F-29B5-4EE9-B8CA-32F8F21B1494}" type="sibTrans" cxnId="{28B0E851-083A-4E38-BC5B-A50442B9864B}">
      <dgm:prSet/>
      <dgm:spPr/>
      <dgm:t>
        <a:bodyPr/>
        <a:lstStyle/>
        <a:p>
          <a:endParaRPr lang="en-US"/>
        </a:p>
      </dgm:t>
    </dgm:pt>
    <dgm:pt modelId="{0F81D7B5-B5C6-4BD6-853C-50D00B918ACC}" type="parTrans" cxnId="{28B0E851-083A-4E38-BC5B-A50442B9864B}">
      <dgm:prSet/>
      <dgm:spPr/>
      <dgm:t>
        <a:bodyPr/>
        <a:lstStyle/>
        <a:p>
          <a:endParaRPr lang="en-US"/>
        </a:p>
      </dgm:t>
    </dgm:pt>
    <dgm:pt modelId="{856EFB1C-D985-4E5C-AD12-369A2A85C5E5}" type="pres">
      <dgm:prSet presAssocID="{6AB7B9B4-4258-4FD8-92B8-1448CC2E7441}" presName="rootnode" presStyleCnt="0">
        <dgm:presLayoutVars>
          <dgm:chMax/>
          <dgm:chPref/>
          <dgm:dir/>
          <dgm:animLvl val="lvl"/>
        </dgm:presLayoutVars>
      </dgm:prSet>
      <dgm:spPr/>
    </dgm:pt>
    <dgm:pt modelId="{67C5E877-27F3-46E5-B6F6-A04BBDCEA6A6}" type="pres">
      <dgm:prSet presAssocID="{7DEA07DC-06AF-4DD0-AC1F-CE17F61802D3}" presName="composite" presStyleCnt="0"/>
      <dgm:spPr/>
    </dgm:pt>
    <dgm:pt modelId="{6ABDA00C-43EB-4865-868C-B3C66A6C981F}" type="pres">
      <dgm:prSet presAssocID="{7DEA07DC-06AF-4DD0-AC1F-CE17F61802D3}" presName="bentUpArrow1" presStyleLbl="alignImgPlace1" presStyleIdx="0" presStyleCnt="3"/>
      <dgm:spPr/>
    </dgm:pt>
    <dgm:pt modelId="{E009DBC4-69E2-47A8-9182-6099EBB9FF5C}" type="pres">
      <dgm:prSet presAssocID="{7DEA07DC-06AF-4DD0-AC1F-CE17F61802D3}" presName="ParentText" presStyleLbl="node1" presStyleIdx="0" presStyleCnt="4" custScaleX="196067">
        <dgm:presLayoutVars>
          <dgm:chMax val="1"/>
          <dgm:chPref val="1"/>
          <dgm:bulletEnabled val="1"/>
        </dgm:presLayoutVars>
      </dgm:prSet>
      <dgm:spPr/>
    </dgm:pt>
    <dgm:pt modelId="{B343C607-5B75-400B-BB16-1DC1E7E34960}" type="pres">
      <dgm:prSet presAssocID="{7DEA07DC-06AF-4DD0-AC1F-CE17F61802D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BCEBE36-6108-43CF-9150-F3A28B29627F}" type="pres">
      <dgm:prSet presAssocID="{E8752D6F-29B5-4EE9-B8CA-32F8F21B1494}" presName="sibTrans" presStyleCnt="0"/>
      <dgm:spPr/>
    </dgm:pt>
    <dgm:pt modelId="{10DA7561-3163-4C26-AD40-95CA3309F040}" type="pres">
      <dgm:prSet presAssocID="{F9CB16AA-9B07-4279-BB34-271B503B1991}" presName="composite" presStyleCnt="0"/>
      <dgm:spPr/>
    </dgm:pt>
    <dgm:pt modelId="{1D7AE1F3-0F0C-4A54-8D9D-C2C6AE2788F7}" type="pres">
      <dgm:prSet presAssocID="{F9CB16AA-9B07-4279-BB34-271B503B1991}" presName="bentUpArrow1" presStyleLbl="alignImgPlace1" presStyleIdx="1" presStyleCnt="3"/>
      <dgm:spPr/>
    </dgm:pt>
    <dgm:pt modelId="{B4407FED-1D1A-42C3-9001-29E86909664C}" type="pres">
      <dgm:prSet presAssocID="{F9CB16AA-9B07-4279-BB34-271B503B1991}" presName="ParentText" presStyleLbl="node1" presStyleIdx="1" presStyleCnt="4" custScaleX="177661" custLinFactNeighborX="25253" custLinFactNeighborY="-5652">
        <dgm:presLayoutVars>
          <dgm:chMax val="1"/>
          <dgm:chPref val="1"/>
          <dgm:bulletEnabled val="1"/>
        </dgm:presLayoutVars>
      </dgm:prSet>
      <dgm:spPr/>
    </dgm:pt>
    <dgm:pt modelId="{C8F6CA65-C027-45FC-80CC-8FD0B4A9CAE4}" type="pres">
      <dgm:prSet presAssocID="{F9CB16AA-9B07-4279-BB34-271B503B199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4FFE3FA-18EC-43F0-8B5F-37B2F85AC651}" type="pres">
      <dgm:prSet presAssocID="{919DCCE3-94A3-42E4-85A5-C99C3778069C}" presName="sibTrans" presStyleCnt="0"/>
      <dgm:spPr/>
    </dgm:pt>
    <dgm:pt modelId="{668E31D8-5DCC-467D-ACEB-A615631E9A11}" type="pres">
      <dgm:prSet presAssocID="{BB7F3403-D612-414B-A16C-7C4BFCBA4025}" presName="composite" presStyleCnt="0"/>
      <dgm:spPr/>
    </dgm:pt>
    <dgm:pt modelId="{63C14A67-FBE4-4551-9029-40594413D81C}" type="pres">
      <dgm:prSet presAssocID="{BB7F3403-D612-414B-A16C-7C4BFCBA4025}" presName="bentUpArrow1" presStyleLbl="alignImgPlace1" presStyleIdx="2" presStyleCnt="3"/>
      <dgm:spPr/>
    </dgm:pt>
    <dgm:pt modelId="{7E8BCFFB-C69F-47DF-8845-3AAC9D6B3427}" type="pres">
      <dgm:prSet presAssocID="{BB7F3403-D612-414B-A16C-7C4BFCBA4025}" presName="ParentText" presStyleLbl="node1" presStyleIdx="2" presStyleCnt="4" custScaleX="154458" custLinFactNeighborX="18401" custLinFactNeighborY="-5804">
        <dgm:presLayoutVars>
          <dgm:chMax val="1"/>
          <dgm:chPref val="1"/>
          <dgm:bulletEnabled val="1"/>
        </dgm:presLayoutVars>
      </dgm:prSet>
      <dgm:spPr/>
    </dgm:pt>
    <dgm:pt modelId="{8401E8D1-F584-41D8-A7A0-830B5538CF16}" type="pres">
      <dgm:prSet presAssocID="{BB7F3403-D612-414B-A16C-7C4BFCBA4025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54C3743-8546-485A-8468-37BD04EF1A98}" type="pres">
      <dgm:prSet presAssocID="{12E76B18-AB07-4119-83C4-FDAC00C0251D}" presName="sibTrans" presStyleCnt="0"/>
      <dgm:spPr/>
    </dgm:pt>
    <dgm:pt modelId="{EC683BCF-AF48-4112-BF8D-CE3D65C0D1B2}" type="pres">
      <dgm:prSet presAssocID="{E42820BC-1C12-44B9-8A11-E733C4E49A6A}" presName="composite" presStyleCnt="0"/>
      <dgm:spPr/>
    </dgm:pt>
    <dgm:pt modelId="{7DE30971-367B-4FDB-8750-28698A6D9CA2}" type="pres">
      <dgm:prSet presAssocID="{E42820BC-1C12-44B9-8A11-E733C4E49A6A}" presName="ParentText" presStyleLbl="node1" presStyleIdx="3" presStyleCnt="4" custScaleX="164333" custLinFactNeighborX="6086" custLinFactNeighborY="1752">
        <dgm:presLayoutVars>
          <dgm:chMax val="1"/>
          <dgm:chPref val="1"/>
          <dgm:bulletEnabled val="1"/>
        </dgm:presLayoutVars>
      </dgm:prSet>
      <dgm:spPr/>
    </dgm:pt>
  </dgm:ptLst>
  <dgm:cxnLst>
    <dgm:cxn modelId="{6567CE08-6D63-4844-8306-4266C1F42B1D}" type="presOf" srcId="{7DEA07DC-06AF-4DD0-AC1F-CE17F61802D3}" destId="{E009DBC4-69E2-47A8-9182-6099EBB9FF5C}" srcOrd="0" destOrd="0" presId="urn:microsoft.com/office/officeart/2005/8/layout/StepDownProcess"/>
    <dgm:cxn modelId="{4AFEFC5B-1D29-4628-A7B8-3D5A26EFA643}" type="presOf" srcId="{F9CB16AA-9B07-4279-BB34-271B503B1991}" destId="{B4407FED-1D1A-42C3-9001-29E86909664C}" srcOrd="0" destOrd="0" presId="urn:microsoft.com/office/officeart/2005/8/layout/StepDownProcess"/>
    <dgm:cxn modelId="{28B0E851-083A-4E38-BC5B-A50442B9864B}" srcId="{6AB7B9B4-4258-4FD8-92B8-1448CC2E7441}" destId="{7DEA07DC-06AF-4DD0-AC1F-CE17F61802D3}" srcOrd="0" destOrd="0" parTransId="{0F81D7B5-B5C6-4BD6-853C-50D00B918ACC}" sibTransId="{E8752D6F-29B5-4EE9-B8CA-32F8F21B1494}"/>
    <dgm:cxn modelId="{1CC5BF80-5E8E-477A-9587-05F2545D2AB5}" type="presOf" srcId="{E42820BC-1C12-44B9-8A11-E733C4E49A6A}" destId="{7DE30971-367B-4FDB-8750-28698A6D9CA2}" srcOrd="0" destOrd="0" presId="urn:microsoft.com/office/officeart/2005/8/layout/StepDownProcess"/>
    <dgm:cxn modelId="{7B40A28F-38CA-48D5-8D1B-D167F67D29C9}" srcId="{6AB7B9B4-4258-4FD8-92B8-1448CC2E7441}" destId="{BB7F3403-D612-414B-A16C-7C4BFCBA4025}" srcOrd="2" destOrd="0" parTransId="{E514AF26-55BC-4CBC-82A5-8A468CE3EB76}" sibTransId="{12E76B18-AB07-4119-83C4-FDAC00C0251D}"/>
    <dgm:cxn modelId="{E43A4EE0-7BE1-4304-84D9-5F79BD609E3A}" type="presOf" srcId="{BB7F3403-D612-414B-A16C-7C4BFCBA4025}" destId="{7E8BCFFB-C69F-47DF-8845-3AAC9D6B3427}" srcOrd="0" destOrd="0" presId="urn:microsoft.com/office/officeart/2005/8/layout/StepDownProcess"/>
    <dgm:cxn modelId="{0758BEE5-08A2-4B0E-A64A-C304DBDCA822}" srcId="{6AB7B9B4-4258-4FD8-92B8-1448CC2E7441}" destId="{F9CB16AA-9B07-4279-BB34-271B503B1991}" srcOrd="1" destOrd="0" parTransId="{BB326C66-E13F-4116-A661-C00062DDE4A5}" sibTransId="{919DCCE3-94A3-42E4-85A5-C99C3778069C}"/>
    <dgm:cxn modelId="{9C9304E8-BDB8-442F-8365-158FF452E6DA}" type="presOf" srcId="{6AB7B9B4-4258-4FD8-92B8-1448CC2E7441}" destId="{856EFB1C-D985-4E5C-AD12-369A2A85C5E5}" srcOrd="0" destOrd="0" presId="urn:microsoft.com/office/officeart/2005/8/layout/StepDownProcess"/>
    <dgm:cxn modelId="{3E1050F2-8043-4E34-AF79-15E2B09A8677}" srcId="{6AB7B9B4-4258-4FD8-92B8-1448CC2E7441}" destId="{E42820BC-1C12-44B9-8A11-E733C4E49A6A}" srcOrd="3" destOrd="0" parTransId="{646ED8D5-01B1-4E7C-9851-57C5D06B59C5}" sibTransId="{367AA723-9CDD-47D2-B23E-C4E797AD2DA9}"/>
    <dgm:cxn modelId="{7B68C8C9-7E12-401E-8EA9-D2D317099BC1}" type="presParOf" srcId="{856EFB1C-D985-4E5C-AD12-369A2A85C5E5}" destId="{67C5E877-27F3-46E5-B6F6-A04BBDCEA6A6}" srcOrd="0" destOrd="0" presId="urn:microsoft.com/office/officeart/2005/8/layout/StepDownProcess"/>
    <dgm:cxn modelId="{0436557C-B7C2-4EDA-A258-046C1D6CC7A3}" type="presParOf" srcId="{67C5E877-27F3-46E5-B6F6-A04BBDCEA6A6}" destId="{6ABDA00C-43EB-4865-868C-B3C66A6C981F}" srcOrd="0" destOrd="0" presId="urn:microsoft.com/office/officeart/2005/8/layout/StepDownProcess"/>
    <dgm:cxn modelId="{C1AC6668-7745-4B36-B1FB-C1D79FEB4692}" type="presParOf" srcId="{67C5E877-27F3-46E5-B6F6-A04BBDCEA6A6}" destId="{E009DBC4-69E2-47A8-9182-6099EBB9FF5C}" srcOrd="1" destOrd="0" presId="urn:microsoft.com/office/officeart/2005/8/layout/StepDownProcess"/>
    <dgm:cxn modelId="{3CBBC71A-3C7E-4184-976E-A1750947E30E}" type="presParOf" srcId="{67C5E877-27F3-46E5-B6F6-A04BBDCEA6A6}" destId="{B343C607-5B75-400B-BB16-1DC1E7E34960}" srcOrd="2" destOrd="0" presId="urn:microsoft.com/office/officeart/2005/8/layout/StepDownProcess"/>
    <dgm:cxn modelId="{B23EC988-2191-457E-8A15-DE67EAC63738}" type="presParOf" srcId="{856EFB1C-D985-4E5C-AD12-369A2A85C5E5}" destId="{2BCEBE36-6108-43CF-9150-F3A28B29627F}" srcOrd="1" destOrd="0" presId="urn:microsoft.com/office/officeart/2005/8/layout/StepDownProcess"/>
    <dgm:cxn modelId="{59792E1A-5E48-4BD1-8AE7-E26DEEFFE89B}" type="presParOf" srcId="{856EFB1C-D985-4E5C-AD12-369A2A85C5E5}" destId="{10DA7561-3163-4C26-AD40-95CA3309F040}" srcOrd="2" destOrd="0" presId="urn:microsoft.com/office/officeart/2005/8/layout/StepDownProcess"/>
    <dgm:cxn modelId="{15CAACE6-85D2-4FD9-A228-57C82385215A}" type="presParOf" srcId="{10DA7561-3163-4C26-AD40-95CA3309F040}" destId="{1D7AE1F3-0F0C-4A54-8D9D-C2C6AE2788F7}" srcOrd="0" destOrd="0" presId="urn:microsoft.com/office/officeart/2005/8/layout/StepDownProcess"/>
    <dgm:cxn modelId="{66D78339-A05A-4D0E-A4BA-B0DAA6C401EB}" type="presParOf" srcId="{10DA7561-3163-4C26-AD40-95CA3309F040}" destId="{B4407FED-1D1A-42C3-9001-29E86909664C}" srcOrd="1" destOrd="0" presId="urn:microsoft.com/office/officeart/2005/8/layout/StepDownProcess"/>
    <dgm:cxn modelId="{55BA29C1-5891-4A51-9207-80E765CD1B14}" type="presParOf" srcId="{10DA7561-3163-4C26-AD40-95CA3309F040}" destId="{C8F6CA65-C027-45FC-80CC-8FD0B4A9CAE4}" srcOrd="2" destOrd="0" presId="urn:microsoft.com/office/officeart/2005/8/layout/StepDownProcess"/>
    <dgm:cxn modelId="{DF5BE451-E592-4D8A-8D08-C237C5D3C0F2}" type="presParOf" srcId="{856EFB1C-D985-4E5C-AD12-369A2A85C5E5}" destId="{74FFE3FA-18EC-43F0-8B5F-37B2F85AC651}" srcOrd="3" destOrd="0" presId="urn:microsoft.com/office/officeart/2005/8/layout/StepDownProcess"/>
    <dgm:cxn modelId="{CA55D0C0-93EC-4932-A185-DB62C358E879}" type="presParOf" srcId="{856EFB1C-D985-4E5C-AD12-369A2A85C5E5}" destId="{668E31D8-5DCC-467D-ACEB-A615631E9A11}" srcOrd="4" destOrd="0" presId="urn:microsoft.com/office/officeart/2005/8/layout/StepDownProcess"/>
    <dgm:cxn modelId="{480D39FF-B35E-42AD-9F7A-D1897FC8A639}" type="presParOf" srcId="{668E31D8-5DCC-467D-ACEB-A615631E9A11}" destId="{63C14A67-FBE4-4551-9029-40594413D81C}" srcOrd="0" destOrd="0" presId="urn:microsoft.com/office/officeart/2005/8/layout/StepDownProcess"/>
    <dgm:cxn modelId="{B1E9A749-C583-41B1-8BC7-DB03CF2DF2FE}" type="presParOf" srcId="{668E31D8-5DCC-467D-ACEB-A615631E9A11}" destId="{7E8BCFFB-C69F-47DF-8845-3AAC9D6B3427}" srcOrd="1" destOrd="0" presId="urn:microsoft.com/office/officeart/2005/8/layout/StepDownProcess"/>
    <dgm:cxn modelId="{2F69EE46-70E7-4BDB-8F15-0BA836A50DFE}" type="presParOf" srcId="{668E31D8-5DCC-467D-ACEB-A615631E9A11}" destId="{8401E8D1-F584-41D8-A7A0-830B5538CF16}" srcOrd="2" destOrd="0" presId="urn:microsoft.com/office/officeart/2005/8/layout/StepDownProcess"/>
    <dgm:cxn modelId="{71EA3D5E-F245-47E0-83F1-537D5DC8846F}" type="presParOf" srcId="{856EFB1C-D985-4E5C-AD12-369A2A85C5E5}" destId="{954C3743-8546-485A-8468-37BD04EF1A98}" srcOrd="5" destOrd="0" presId="urn:microsoft.com/office/officeart/2005/8/layout/StepDownProcess"/>
    <dgm:cxn modelId="{054BE401-96E4-431E-BCE9-08C26A77DFE9}" type="presParOf" srcId="{856EFB1C-D985-4E5C-AD12-369A2A85C5E5}" destId="{EC683BCF-AF48-4112-BF8D-CE3D65C0D1B2}" srcOrd="6" destOrd="0" presId="urn:microsoft.com/office/officeart/2005/8/layout/StepDownProcess"/>
    <dgm:cxn modelId="{EBF1DC6F-EA07-4B76-A193-CCBAA8BB2824}" type="presParOf" srcId="{EC683BCF-AF48-4112-BF8D-CE3D65C0D1B2}" destId="{7DE30971-367B-4FDB-8750-28698A6D9CA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710B02-3A20-41F7-8FFE-3FB5B50297C2}" type="doc">
      <dgm:prSet loTypeId="urn:microsoft.com/office/officeart/2005/8/layout/hProcess9" loCatId="process" qsTypeId="urn:microsoft.com/office/officeart/2005/8/quickstyle/3d3" qsCatId="3D" csTypeId="urn:microsoft.com/office/officeart/2005/8/colors/accent1_2" csCatId="accent1" phldr="1"/>
      <dgm:spPr/>
    </dgm:pt>
    <dgm:pt modelId="{51816A02-80F8-4392-8B08-AF8C1ACB9AAB}">
      <dgm:prSet phldrT="[Text]" custT="1"/>
      <dgm:spPr/>
      <dgm:t>
        <a:bodyPr/>
        <a:lstStyle/>
        <a:p>
          <a:r>
            <a: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1870</a:t>
          </a:r>
          <a:b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First insurance policy issued in India</a:t>
          </a:r>
        </a:p>
      </dgm:t>
    </dgm:pt>
    <dgm:pt modelId="{F6AA0099-B8AE-4152-BEF3-7FDFDA3CF26D}" type="parTrans" cxnId="{DD632AE7-2216-4B5B-A6C0-190950240349}">
      <dgm:prSet/>
      <dgm:spPr/>
      <dgm:t>
        <a:bodyPr/>
        <a:lstStyle/>
        <a:p>
          <a:endParaRPr lang="en-US"/>
        </a:p>
      </dgm:t>
    </dgm:pt>
    <dgm:pt modelId="{A3016BEC-4087-4CDD-BAF8-3F55538D1302}" type="sibTrans" cxnId="{DD632AE7-2216-4B5B-A6C0-190950240349}">
      <dgm:prSet/>
      <dgm:spPr/>
      <dgm:t>
        <a:bodyPr/>
        <a:lstStyle/>
        <a:p>
          <a:endParaRPr lang="en-US"/>
        </a:p>
      </dgm:t>
    </dgm:pt>
    <dgm:pt modelId="{3D3FA0ED-9251-41E4-974B-9ACC60D49092}">
      <dgm:prSet phldrT="[Text]" custT="1"/>
      <dgm:spPr/>
      <dgm:t>
        <a:bodyPr/>
        <a:lstStyle/>
        <a:p>
          <a:r>
            <a: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1938</a:t>
          </a:r>
          <a:b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Insurance Act was enforced</a:t>
          </a:r>
          <a:b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endParaRPr lang="en-US" sz="1300" b="1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B73722C-A531-43E2-8B8E-3F6B0E5BCB30}" type="parTrans" cxnId="{E423B795-4254-4ACA-B12D-B10CF5A44C3C}">
      <dgm:prSet/>
      <dgm:spPr/>
      <dgm:t>
        <a:bodyPr/>
        <a:lstStyle/>
        <a:p>
          <a:endParaRPr lang="en-US"/>
        </a:p>
      </dgm:t>
    </dgm:pt>
    <dgm:pt modelId="{343197D0-EEA6-468E-A7C2-E8CD4FC5E89C}" type="sibTrans" cxnId="{E423B795-4254-4ACA-B12D-B10CF5A44C3C}">
      <dgm:prSet/>
      <dgm:spPr/>
      <dgm:t>
        <a:bodyPr/>
        <a:lstStyle/>
        <a:p>
          <a:endParaRPr lang="en-US"/>
        </a:p>
      </dgm:t>
    </dgm:pt>
    <dgm:pt modelId="{FB5E4121-FA37-4097-8E07-AEA7AE3C73C4}">
      <dgm:prSet phldrT="[Text]" custT="1"/>
      <dgm:spPr/>
      <dgm:t>
        <a:bodyPr/>
        <a:lstStyle/>
        <a:p>
          <a:r>
            <a: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1956</a:t>
          </a:r>
          <a:b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LIC of India formed after nationalization of 245 private life insurers</a:t>
          </a:r>
        </a:p>
      </dgm:t>
    </dgm:pt>
    <dgm:pt modelId="{2BDD6887-2E24-4D4A-B3A0-ECCED90598C4}" type="parTrans" cxnId="{E620E55A-CFEA-4A24-A3FB-7AAD745C9747}">
      <dgm:prSet/>
      <dgm:spPr/>
      <dgm:t>
        <a:bodyPr/>
        <a:lstStyle/>
        <a:p>
          <a:endParaRPr lang="en-US"/>
        </a:p>
      </dgm:t>
    </dgm:pt>
    <dgm:pt modelId="{4FB29093-E377-4673-B340-D3227C6B7154}" type="sibTrans" cxnId="{E620E55A-CFEA-4A24-A3FB-7AAD745C9747}">
      <dgm:prSet/>
      <dgm:spPr/>
      <dgm:t>
        <a:bodyPr/>
        <a:lstStyle/>
        <a:p>
          <a:endParaRPr lang="en-US"/>
        </a:p>
      </dgm:t>
    </dgm:pt>
    <dgm:pt modelId="{3389B24E-9D42-466C-AD0D-EABB60C3A4DA}">
      <dgm:prSet phldrT="[Text]" custT="1"/>
      <dgm:spPr/>
      <dgm:t>
        <a:bodyPr/>
        <a:lstStyle/>
        <a:p>
          <a:r>
            <a: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1972</a:t>
          </a:r>
          <a:br>
            <a:rPr 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4 Public Sector General Insurance Companies formed after nationalization of 107 general insurers</a:t>
          </a:r>
          <a:br>
            <a: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(National, New India Assurance, Oriental &amp; United India)</a:t>
          </a:r>
        </a:p>
      </dgm:t>
    </dgm:pt>
    <dgm:pt modelId="{1117CFD8-907C-4409-B2F1-914782B90113}" type="parTrans" cxnId="{0FEC49C6-5E89-413E-89DB-660ED5AB935A}">
      <dgm:prSet/>
      <dgm:spPr/>
      <dgm:t>
        <a:bodyPr/>
        <a:lstStyle/>
        <a:p>
          <a:endParaRPr lang="en-US"/>
        </a:p>
      </dgm:t>
    </dgm:pt>
    <dgm:pt modelId="{BE24760B-059D-45F8-8EE2-CB3BC485FA40}" type="sibTrans" cxnId="{0FEC49C6-5E89-413E-89DB-660ED5AB935A}">
      <dgm:prSet/>
      <dgm:spPr/>
      <dgm:t>
        <a:bodyPr/>
        <a:lstStyle/>
        <a:p>
          <a:endParaRPr lang="en-US"/>
        </a:p>
      </dgm:t>
    </dgm:pt>
    <dgm:pt modelId="{E2ADF1ED-542A-4EBF-B0DC-58259B9D9574}">
      <dgm:prSet custT="1"/>
      <dgm:spPr/>
      <dgm:t>
        <a:bodyPr/>
        <a:lstStyle/>
        <a:p>
          <a:r>
            <a: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1993</a:t>
          </a:r>
          <a:b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Foreign investment in Indian insurance industry recommended by committee set up under the chairmanship of RN Malhotra the former RBI Governor</a:t>
          </a:r>
        </a:p>
      </dgm:t>
    </dgm:pt>
    <dgm:pt modelId="{322DD177-F489-4E9E-81F3-1D1FBA0F60D4}" type="parTrans" cxnId="{88517FBE-CBFF-4C6E-83D3-80A061207BD8}">
      <dgm:prSet/>
      <dgm:spPr/>
      <dgm:t>
        <a:bodyPr/>
        <a:lstStyle/>
        <a:p>
          <a:endParaRPr lang="en-US"/>
        </a:p>
      </dgm:t>
    </dgm:pt>
    <dgm:pt modelId="{46422852-931F-4B0A-8255-266C240B66D8}" type="sibTrans" cxnId="{88517FBE-CBFF-4C6E-83D3-80A061207BD8}">
      <dgm:prSet/>
      <dgm:spPr/>
      <dgm:t>
        <a:bodyPr/>
        <a:lstStyle/>
        <a:p>
          <a:endParaRPr lang="en-US"/>
        </a:p>
      </dgm:t>
    </dgm:pt>
    <dgm:pt modelId="{4904F6B6-0AF5-4540-9715-B7520A7BCCF3}">
      <dgm:prSet/>
      <dgm:spPr/>
      <dgm:t>
        <a:bodyPr/>
        <a:lstStyle/>
        <a:p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2000</a:t>
          </a:r>
          <a:b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Insurance sector opened up in India for private players</a:t>
          </a:r>
          <a:b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b="1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Eg</a:t>
          </a: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– ICICI, TATA, HDFC, </a:t>
          </a:r>
          <a:r>
            <a:rPr lang="en-US" b="1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etc</a:t>
          </a:r>
          <a:endParaRPr lang="en-US" b="1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790D092-289A-4AB0-8A4D-18AE7D0039AD}" type="parTrans" cxnId="{079F7509-45EF-46CD-AC10-40A46554DBFB}">
      <dgm:prSet/>
      <dgm:spPr/>
      <dgm:t>
        <a:bodyPr/>
        <a:lstStyle/>
        <a:p>
          <a:endParaRPr lang="en-US"/>
        </a:p>
      </dgm:t>
    </dgm:pt>
    <dgm:pt modelId="{386FA39E-D4CB-4B30-953F-212351ACA4D8}" type="sibTrans" cxnId="{079F7509-45EF-46CD-AC10-40A46554DBFB}">
      <dgm:prSet/>
      <dgm:spPr/>
      <dgm:t>
        <a:bodyPr/>
        <a:lstStyle/>
        <a:p>
          <a:endParaRPr lang="en-US"/>
        </a:p>
      </dgm:t>
    </dgm:pt>
    <dgm:pt modelId="{4BE178DB-FADD-48C7-BA36-154D4D14B04A}">
      <dgm:prSet custT="1"/>
      <dgm:spPr/>
      <dgm:t>
        <a:bodyPr/>
        <a:lstStyle/>
        <a:p>
          <a:r>
            <a: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1999</a:t>
          </a:r>
          <a:br>
            <a: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IRDAI was formed to regulate Insurance in India</a:t>
          </a:r>
        </a:p>
      </dgm:t>
    </dgm:pt>
    <dgm:pt modelId="{1D99BBCE-8F21-4DF1-9CD7-39DE50FB02E3}" type="parTrans" cxnId="{889C9086-867D-4C43-9685-B00D13DC55A0}">
      <dgm:prSet/>
      <dgm:spPr/>
      <dgm:t>
        <a:bodyPr/>
        <a:lstStyle/>
        <a:p>
          <a:endParaRPr lang="en-US"/>
        </a:p>
      </dgm:t>
    </dgm:pt>
    <dgm:pt modelId="{0EA534DB-28B7-4B78-A622-1F535F8C6524}" type="sibTrans" cxnId="{889C9086-867D-4C43-9685-B00D13DC55A0}">
      <dgm:prSet/>
      <dgm:spPr/>
      <dgm:t>
        <a:bodyPr/>
        <a:lstStyle/>
        <a:p>
          <a:endParaRPr lang="en-US"/>
        </a:p>
      </dgm:t>
    </dgm:pt>
    <dgm:pt modelId="{A5C2718F-69CF-4C6C-9593-2B6A6CB66D37}" type="pres">
      <dgm:prSet presAssocID="{A2710B02-3A20-41F7-8FFE-3FB5B50297C2}" presName="CompostProcess" presStyleCnt="0">
        <dgm:presLayoutVars>
          <dgm:dir/>
          <dgm:resizeHandles val="exact"/>
        </dgm:presLayoutVars>
      </dgm:prSet>
      <dgm:spPr/>
    </dgm:pt>
    <dgm:pt modelId="{BD8CF819-943F-4688-9EFB-4454D9045FC9}" type="pres">
      <dgm:prSet presAssocID="{A2710B02-3A20-41F7-8FFE-3FB5B50297C2}" presName="arrow" presStyleLbl="bgShp" presStyleIdx="0" presStyleCnt="1"/>
      <dgm:spPr/>
    </dgm:pt>
    <dgm:pt modelId="{8B9F1E48-0B99-449C-8EB8-AEE23FB241EC}" type="pres">
      <dgm:prSet presAssocID="{A2710B02-3A20-41F7-8FFE-3FB5B50297C2}" presName="linearProcess" presStyleCnt="0"/>
      <dgm:spPr/>
    </dgm:pt>
    <dgm:pt modelId="{3E2074C5-6F3D-471C-9BAA-A4A36D305BF0}" type="pres">
      <dgm:prSet presAssocID="{51816A02-80F8-4392-8B08-AF8C1ACB9AAB}" presName="textNode" presStyleLbl="node1" presStyleIdx="0" presStyleCnt="7">
        <dgm:presLayoutVars>
          <dgm:bulletEnabled val="1"/>
        </dgm:presLayoutVars>
      </dgm:prSet>
      <dgm:spPr/>
    </dgm:pt>
    <dgm:pt modelId="{F072BB86-2271-4DC3-886B-5957856F8A06}" type="pres">
      <dgm:prSet presAssocID="{A3016BEC-4087-4CDD-BAF8-3F55538D1302}" presName="sibTrans" presStyleCnt="0"/>
      <dgm:spPr/>
    </dgm:pt>
    <dgm:pt modelId="{97FB503D-17C7-4C09-B69A-414B3D9292F0}" type="pres">
      <dgm:prSet presAssocID="{3D3FA0ED-9251-41E4-974B-9ACC60D49092}" presName="textNode" presStyleLbl="node1" presStyleIdx="1" presStyleCnt="7">
        <dgm:presLayoutVars>
          <dgm:bulletEnabled val="1"/>
        </dgm:presLayoutVars>
      </dgm:prSet>
      <dgm:spPr/>
    </dgm:pt>
    <dgm:pt modelId="{97C26D7F-3762-452E-BF03-5A6898E38E28}" type="pres">
      <dgm:prSet presAssocID="{343197D0-EEA6-468E-A7C2-E8CD4FC5E89C}" presName="sibTrans" presStyleCnt="0"/>
      <dgm:spPr/>
    </dgm:pt>
    <dgm:pt modelId="{EE2A9212-9AA2-4052-A767-D78AA2FB74B6}" type="pres">
      <dgm:prSet presAssocID="{FB5E4121-FA37-4097-8E07-AEA7AE3C73C4}" presName="textNode" presStyleLbl="node1" presStyleIdx="2" presStyleCnt="7">
        <dgm:presLayoutVars>
          <dgm:bulletEnabled val="1"/>
        </dgm:presLayoutVars>
      </dgm:prSet>
      <dgm:spPr/>
    </dgm:pt>
    <dgm:pt modelId="{A8FCF763-6A2F-4C8D-9E68-E895CF9D8518}" type="pres">
      <dgm:prSet presAssocID="{4FB29093-E377-4673-B340-D3227C6B7154}" presName="sibTrans" presStyleCnt="0"/>
      <dgm:spPr/>
    </dgm:pt>
    <dgm:pt modelId="{F3020E21-31DC-4EA9-B166-EA86424CA8C2}" type="pres">
      <dgm:prSet presAssocID="{3389B24E-9D42-466C-AD0D-EABB60C3A4DA}" presName="textNode" presStyleLbl="node1" presStyleIdx="3" presStyleCnt="7">
        <dgm:presLayoutVars>
          <dgm:bulletEnabled val="1"/>
        </dgm:presLayoutVars>
      </dgm:prSet>
      <dgm:spPr/>
    </dgm:pt>
    <dgm:pt modelId="{BBE4D5E6-FA60-4523-ABA3-54E556E4BC2A}" type="pres">
      <dgm:prSet presAssocID="{BE24760B-059D-45F8-8EE2-CB3BC485FA40}" presName="sibTrans" presStyleCnt="0"/>
      <dgm:spPr/>
    </dgm:pt>
    <dgm:pt modelId="{6AB794B9-2896-4501-BCFC-73717507EB78}" type="pres">
      <dgm:prSet presAssocID="{E2ADF1ED-542A-4EBF-B0DC-58259B9D9574}" presName="textNode" presStyleLbl="node1" presStyleIdx="4" presStyleCnt="7">
        <dgm:presLayoutVars>
          <dgm:bulletEnabled val="1"/>
        </dgm:presLayoutVars>
      </dgm:prSet>
      <dgm:spPr/>
    </dgm:pt>
    <dgm:pt modelId="{1B919DC2-B40B-442F-A1A7-0228C8A39795}" type="pres">
      <dgm:prSet presAssocID="{46422852-931F-4B0A-8255-266C240B66D8}" presName="sibTrans" presStyleCnt="0"/>
      <dgm:spPr/>
    </dgm:pt>
    <dgm:pt modelId="{F67434A1-5803-4A8A-8736-7265ECFACE91}" type="pres">
      <dgm:prSet presAssocID="{4BE178DB-FADD-48C7-BA36-154D4D14B04A}" presName="textNode" presStyleLbl="node1" presStyleIdx="5" presStyleCnt="7">
        <dgm:presLayoutVars>
          <dgm:bulletEnabled val="1"/>
        </dgm:presLayoutVars>
      </dgm:prSet>
      <dgm:spPr/>
    </dgm:pt>
    <dgm:pt modelId="{C6068C3F-D116-442A-BA71-05F7CB93080A}" type="pres">
      <dgm:prSet presAssocID="{0EA534DB-28B7-4B78-A622-1F535F8C6524}" presName="sibTrans" presStyleCnt="0"/>
      <dgm:spPr/>
    </dgm:pt>
    <dgm:pt modelId="{8695CF24-F2F6-46C1-BA00-CF8449677EBD}" type="pres">
      <dgm:prSet presAssocID="{4904F6B6-0AF5-4540-9715-B7520A7BCCF3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079F7509-45EF-46CD-AC10-40A46554DBFB}" srcId="{A2710B02-3A20-41F7-8FFE-3FB5B50297C2}" destId="{4904F6B6-0AF5-4540-9715-B7520A7BCCF3}" srcOrd="6" destOrd="0" parTransId="{1790D092-289A-4AB0-8A4D-18AE7D0039AD}" sibTransId="{386FA39E-D4CB-4B30-953F-212351ACA4D8}"/>
    <dgm:cxn modelId="{2670670A-728A-4C54-83A4-BAB65003FB54}" type="presOf" srcId="{E2ADF1ED-542A-4EBF-B0DC-58259B9D9574}" destId="{6AB794B9-2896-4501-BCFC-73717507EB78}" srcOrd="0" destOrd="0" presId="urn:microsoft.com/office/officeart/2005/8/layout/hProcess9"/>
    <dgm:cxn modelId="{79BA5A1D-320B-46D3-B934-442B2E3C9C92}" type="presOf" srcId="{4904F6B6-0AF5-4540-9715-B7520A7BCCF3}" destId="{8695CF24-F2F6-46C1-BA00-CF8449677EBD}" srcOrd="0" destOrd="0" presId="urn:microsoft.com/office/officeart/2005/8/layout/hProcess9"/>
    <dgm:cxn modelId="{AF6D2B44-B9DE-4D30-B727-3E852097BE50}" type="presOf" srcId="{3D3FA0ED-9251-41E4-974B-9ACC60D49092}" destId="{97FB503D-17C7-4C09-B69A-414B3D9292F0}" srcOrd="0" destOrd="0" presId="urn:microsoft.com/office/officeart/2005/8/layout/hProcess9"/>
    <dgm:cxn modelId="{8F8C5C4C-C60A-4001-B8AC-8313D8BFEDA7}" type="presOf" srcId="{A2710B02-3A20-41F7-8FFE-3FB5B50297C2}" destId="{A5C2718F-69CF-4C6C-9593-2B6A6CB66D37}" srcOrd="0" destOrd="0" presId="urn:microsoft.com/office/officeart/2005/8/layout/hProcess9"/>
    <dgm:cxn modelId="{912A674F-EAAF-4E8B-8429-E194FFC199C5}" type="presOf" srcId="{FB5E4121-FA37-4097-8E07-AEA7AE3C73C4}" destId="{EE2A9212-9AA2-4052-A767-D78AA2FB74B6}" srcOrd="0" destOrd="0" presId="urn:microsoft.com/office/officeart/2005/8/layout/hProcess9"/>
    <dgm:cxn modelId="{E620E55A-CFEA-4A24-A3FB-7AAD745C9747}" srcId="{A2710B02-3A20-41F7-8FFE-3FB5B50297C2}" destId="{FB5E4121-FA37-4097-8E07-AEA7AE3C73C4}" srcOrd="2" destOrd="0" parTransId="{2BDD6887-2E24-4D4A-B3A0-ECCED90598C4}" sibTransId="{4FB29093-E377-4673-B340-D3227C6B7154}"/>
    <dgm:cxn modelId="{889C9086-867D-4C43-9685-B00D13DC55A0}" srcId="{A2710B02-3A20-41F7-8FFE-3FB5B50297C2}" destId="{4BE178DB-FADD-48C7-BA36-154D4D14B04A}" srcOrd="5" destOrd="0" parTransId="{1D99BBCE-8F21-4DF1-9CD7-39DE50FB02E3}" sibTransId="{0EA534DB-28B7-4B78-A622-1F535F8C6524}"/>
    <dgm:cxn modelId="{7157938C-D566-4CB0-91F7-DBC298C2613E}" type="presOf" srcId="{51816A02-80F8-4392-8B08-AF8C1ACB9AAB}" destId="{3E2074C5-6F3D-471C-9BAA-A4A36D305BF0}" srcOrd="0" destOrd="0" presId="urn:microsoft.com/office/officeart/2005/8/layout/hProcess9"/>
    <dgm:cxn modelId="{E423B795-4254-4ACA-B12D-B10CF5A44C3C}" srcId="{A2710B02-3A20-41F7-8FFE-3FB5B50297C2}" destId="{3D3FA0ED-9251-41E4-974B-9ACC60D49092}" srcOrd="1" destOrd="0" parTransId="{6B73722C-A531-43E2-8B8E-3F6B0E5BCB30}" sibTransId="{343197D0-EEA6-468E-A7C2-E8CD4FC5E89C}"/>
    <dgm:cxn modelId="{0776F4A8-74FA-4406-AF7F-B65287F3085F}" type="presOf" srcId="{3389B24E-9D42-466C-AD0D-EABB60C3A4DA}" destId="{F3020E21-31DC-4EA9-B166-EA86424CA8C2}" srcOrd="0" destOrd="0" presId="urn:microsoft.com/office/officeart/2005/8/layout/hProcess9"/>
    <dgm:cxn modelId="{88517FBE-CBFF-4C6E-83D3-80A061207BD8}" srcId="{A2710B02-3A20-41F7-8FFE-3FB5B50297C2}" destId="{E2ADF1ED-542A-4EBF-B0DC-58259B9D9574}" srcOrd="4" destOrd="0" parTransId="{322DD177-F489-4E9E-81F3-1D1FBA0F60D4}" sibTransId="{46422852-931F-4B0A-8255-266C240B66D8}"/>
    <dgm:cxn modelId="{C4DD3AC2-8B2C-414C-A21D-0E4758F30CA7}" type="presOf" srcId="{4BE178DB-FADD-48C7-BA36-154D4D14B04A}" destId="{F67434A1-5803-4A8A-8736-7265ECFACE91}" srcOrd="0" destOrd="0" presId="urn:microsoft.com/office/officeart/2005/8/layout/hProcess9"/>
    <dgm:cxn modelId="{0FEC49C6-5E89-413E-89DB-660ED5AB935A}" srcId="{A2710B02-3A20-41F7-8FFE-3FB5B50297C2}" destId="{3389B24E-9D42-466C-AD0D-EABB60C3A4DA}" srcOrd="3" destOrd="0" parTransId="{1117CFD8-907C-4409-B2F1-914782B90113}" sibTransId="{BE24760B-059D-45F8-8EE2-CB3BC485FA40}"/>
    <dgm:cxn modelId="{DD632AE7-2216-4B5B-A6C0-190950240349}" srcId="{A2710B02-3A20-41F7-8FFE-3FB5B50297C2}" destId="{51816A02-80F8-4392-8B08-AF8C1ACB9AAB}" srcOrd="0" destOrd="0" parTransId="{F6AA0099-B8AE-4152-BEF3-7FDFDA3CF26D}" sibTransId="{A3016BEC-4087-4CDD-BAF8-3F55538D1302}"/>
    <dgm:cxn modelId="{ED1F7DAB-C51C-4EDF-8B65-22D89A898D25}" type="presParOf" srcId="{A5C2718F-69CF-4C6C-9593-2B6A6CB66D37}" destId="{BD8CF819-943F-4688-9EFB-4454D9045FC9}" srcOrd="0" destOrd="0" presId="urn:microsoft.com/office/officeart/2005/8/layout/hProcess9"/>
    <dgm:cxn modelId="{A4CE4502-845A-44FC-A863-70D000BFE172}" type="presParOf" srcId="{A5C2718F-69CF-4C6C-9593-2B6A6CB66D37}" destId="{8B9F1E48-0B99-449C-8EB8-AEE23FB241EC}" srcOrd="1" destOrd="0" presId="urn:microsoft.com/office/officeart/2005/8/layout/hProcess9"/>
    <dgm:cxn modelId="{2524DDA3-B488-4E9A-A1B1-94F8515E25C0}" type="presParOf" srcId="{8B9F1E48-0B99-449C-8EB8-AEE23FB241EC}" destId="{3E2074C5-6F3D-471C-9BAA-A4A36D305BF0}" srcOrd="0" destOrd="0" presId="urn:microsoft.com/office/officeart/2005/8/layout/hProcess9"/>
    <dgm:cxn modelId="{7DB9A417-0B74-40FD-8968-4F8F55D76D3B}" type="presParOf" srcId="{8B9F1E48-0B99-449C-8EB8-AEE23FB241EC}" destId="{F072BB86-2271-4DC3-886B-5957856F8A06}" srcOrd="1" destOrd="0" presId="urn:microsoft.com/office/officeart/2005/8/layout/hProcess9"/>
    <dgm:cxn modelId="{2A8D5182-5F52-4BA8-9F39-20A49CA982EC}" type="presParOf" srcId="{8B9F1E48-0B99-449C-8EB8-AEE23FB241EC}" destId="{97FB503D-17C7-4C09-B69A-414B3D9292F0}" srcOrd="2" destOrd="0" presId="urn:microsoft.com/office/officeart/2005/8/layout/hProcess9"/>
    <dgm:cxn modelId="{83E6EF0B-2328-4BBC-8D67-1EBCE9522E86}" type="presParOf" srcId="{8B9F1E48-0B99-449C-8EB8-AEE23FB241EC}" destId="{97C26D7F-3762-452E-BF03-5A6898E38E28}" srcOrd="3" destOrd="0" presId="urn:microsoft.com/office/officeart/2005/8/layout/hProcess9"/>
    <dgm:cxn modelId="{AB91657C-E6EC-4686-87C1-DBF5F2AB9EDC}" type="presParOf" srcId="{8B9F1E48-0B99-449C-8EB8-AEE23FB241EC}" destId="{EE2A9212-9AA2-4052-A767-D78AA2FB74B6}" srcOrd="4" destOrd="0" presId="urn:microsoft.com/office/officeart/2005/8/layout/hProcess9"/>
    <dgm:cxn modelId="{E257064D-2BAA-4AF1-906B-30E0DCEDF5D7}" type="presParOf" srcId="{8B9F1E48-0B99-449C-8EB8-AEE23FB241EC}" destId="{A8FCF763-6A2F-4C8D-9E68-E895CF9D8518}" srcOrd="5" destOrd="0" presId="urn:microsoft.com/office/officeart/2005/8/layout/hProcess9"/>
    <dgm:cxn modelId="{E7AE041A-10C9-46C5-A826-5F6272336FE7}" type="presParOf" srcId="{8B9F1E48-0B99-449C-8EB8-AEE23FB241EC}" destId="{F3020E21-31DC-4EA9-B166-EA86424CA8C2}" srcOrd="6" destOrd="0" presId="urn:microsoft.com/office/officeart/2005/8/layout/hProcess9"/>
    <dgm:cxn modelId="{A86D8D25-6912-429F-8CF3-9732FFF9653F}" type="presParOf" srcId="{8B9F1E48-0B99-449C-8EB8-AEE23FB241EC}" destId="{BBE4D5E6-FA60-4523-ABA3-54E556E4BC2A}" srcOrd="7" destOrd="0" presId="urn:microsoft.com/office/officeart/2005/8/layout/hProcess9"/>
    <dgm:cxn modelId="{59FD93EF-A4CA-428C-B5D0-920B99863688}" type="presParOf" srcId="{8B9F1E48-0B99-449C-8EB8-AEE23FB241EC}" destId="{6AB794B9-2896-4501-BCFC-73717507EB78}" srcOrd="8" destOrd="0" presId="urn:microsoft.com/office/officeart/2005/8/layout/hProcess9"/>
    <dgm:cxn modelId="{1E81F305-93C5-4FF1-B4D2-00FD733D2AD8}" type="presParOf" srcId="{8B9F1E48-0B99-449C-8EB8-AEE23FB241EC}" destId="{1B919DC2-B40B-442F-A1A7-0228C8A39795}" srcOrd="9" destOrd="0" presId="urn:microsoft.com/office/officeart/2005/8/layout/hProcess9"/>
    <dgm:cxn modelId="{B18DADDD-6B81-495B-9110-39A1705F41A0}" type="presParOf" srcId="{8B9F1E48-0B99-449C-8EB8-AEE23FB241EC}" destId="{F67434A1-5803-4A8A-8736-7265ECFACE91}" srcOrd="10" destOrd="0" presId="urn:microsoft.com/office/officeart/2005/8/layout/hProcess9"/>
    <dgm:cxn modelId="{EC2F2F24-F646-45DB-88ED-3059C986EFDB}" type="presParOf" srcId="{8B9F1E48-0B99-449C-8EB8-AEE23FB241EC}" destId="{C6068C3F-D116-442A-BA71-05F7CB93080A}" srcOrd="11" destOrd="0" presId="urn:microsoft.com/office/officeart/2005/8/layout/hProcess9"/>
    <dgm:cxn modelId="{E18202C4-7EF9-4730-8FD0-D8AD50608B22}" type="presParOf" srcId="{8B9F1E48-0B99-449C-8EB8-AEE23FB241EC}" destId="{8695CF24-F2F6-46C1-BA00-CF8449677EBD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DA00C-43EB-4865-868C-B3C66A6C981F}">
      <dsp:nvSpPr>
        <dsp:cNvPr id="0" name=""/>
        <dsp:cNvSpPr/>
      </dsp:nvSpPr>
      <dsp:spPr>
        <a:xfrm rot="5400000">
          <a:off x="1799324" y="1344352"/>
          <a:ext cx="1180633" cy="13441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009DBC4-69E2-47A8-9182-6099EBB9FF5C}">
      <dsp:nvSpPr>
        <dsp:cNvPr id="0" name=""/>
        <dsp:cNvSpPr/>
      </dsp:nvSpPr>
      <dsp:spPr>
        <a:xfrm>
          <a:off x="531866" y="35596"/>
          <a:ext cx="3896815" cy="13911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Bottomry Contracts</a:t>
          </a:r>
          <a:br>
            <a:rPr lang="en-US" sz="20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6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Ship merchants of Babylon</a:t>
          </a:r>
          <a:br>
            <a:rPr lang="en-US" sz="16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6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(modern –day Iraq)</a:t>
          </a:r>
          <a:br>
            <a:rPr lang="en-US" sz="16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6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6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3000 BC</a:t>
          </a:r>
          <a:endParaRPr lang="en-US" sz="1600" b="1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99790" y="103520"/>
        <a:ext cx="3760967" cy="1255331"/>
      </dsp:txXfrm>
    </dsp:sp>
    <dsp:sp modelId="{B343C607-5B75-400B-BB16-1DC1E7E34960}">
      <dsp:nvSpPr>
        <dsp:cNvPr id="0" name=""/>
        <dsp:cNvSpPr/>
      </dsp:nvSpPr>
      <dsp:spPr>
        <a:xfrm>
          <a:off x="3474019" y="168277"/>
          <a:ext cx="1445512" cy="112441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AE1F3-0F0C-4A54-8D9D-C2C6AE2788F7}">
      <dsp:nvSpPr>
        <dsp:cNvPr id="0" name=""/>
        <dsp:cNvSpPr/>
      </dsp:nvSpPr>
      <dsp:spPr>
        <a:xfrm rot="5400000">
          <a:off x="3722495" y="2907106"/>
          <a:ext cx="1180633" cy="13441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4407FED-1D1A-42C3-9001-29E86909664C}">
      <dsp:nvSpPr>
        <dsp:cNvPr id="0" name=""/>
        <dsp:cNvSpPr/>
      </dsp:nvSpPr>
      <dsp:spPr>
        <a:xfrm>
          <a:off x="3139847" y="1519720"/>
          <a:ext cx="3530997" cy="13911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Marine Insurance</a:t>
          </a:r>
          <a:b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15</a:t>
          </a:r>
          <a:r>
            <a:rPr lang="en-US" sz="2100" b="1" kern="1200" baseline="30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century</a:t>
          </a:r>
          <a:b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London, United Kingdom</a:t>
          </a:r>
          <a:endParaRPr lang="en-US" sz="2100" b="1" kern="1200" dirty="0"/>
        </a:p>
      </dsp:txBody>
      <dsp:txXfrm>
        <a:off x="3207771" y="1587644"/>
        <a:ext cx="3395149" cy="1255331"/>
      </dsp:txXfrm>
    </dsp:sp>
    <dsp:sp modelId="{C8F6CA65-C027-45FC-80CC-8FD0B4A9CAE4}">
      <dsp:nvSpPr>
        <dsp:cNvPr id="0" name=""/>
        <dsp:cNvSpPr/>
      </dsp:nvSpPr>
      <dsp:spPr>
        <a:xfrm>
          <a:off x="5397190" y="1731030"/>
          <a:ext cx="1445512" cy="112441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14A67-FBE4-4551-9029-40594413D81C}">
      <dsp:nvSpPr>
        <dsp:cNvPr id="0" name=""/>
        <dsp:cNvSpPr/>
      </dsp:nvSpPr>
      <dsp:spPr>
        <a:xfrm rot="5400000">
          <a:off x="5597995" y="4469859"/>
          <a:ext cx="1180633" cy="13441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E8BCFFB-C69F-47DF-8845-3AAC9D6B3427}">
      <dsp:nvSpPr>
        <dsp:cNvPr id="0" name=""/>
        <dsp:cNvSpPr/>
      </dsp:nvSpPr>
      <dsp:spPr>
        <a:xfrm>
          <a:off x="5109743" y="3080360"/>
          <a:ext cx="3069839" cy="13911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Fire Insurance</a:t>
          </a:r>
          <a:b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1680</a:t>
          </a:r>
          <a:b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London, United Kingdom</a:t>
          </a:r>
          <a:endParaRPr lang="en-US" sz="2100" b="1" kern="1200" dirty="0"/>
        </a:p>
      </dsp:txBody>
      <dsp:txXfrm>
        <a:off x="5177667" y="3148284"/>
        <a:ext cx="2933991" cy="1255331"/>
      </dsp:txXfrm>
    </dsp:sp>
    <dsp:sp modelId="{8401E8D1-F584-41D8-A7A0-830B5538CF16}">
      <dsp:nvSpPr>
        <dsp:cNvPr id="0" name=""/>
        <dsp:cNvSpPr/>
      </dsp:nvSpPr>
      <dsp:spPr>
        <a:xfrm>
          <a:off x="7272691" y="3293784"/>
          <a:ext cx="1445512" cy="112441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30971-367B-4FDB-8750-28698A6D9CA2}">
      <dsp:nvSpPr>
        <dsp:cNvPr id="0" name=""/>
        <dsp:cNvSpPr/>
      </dsp:nvSpPr>
      <dsp:spPr>
        <a:xfrm>
          <a:off x="6971063" y="4748231"/>
          <a:ext cx="3266104" cy="13911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Life Insurance</a:t>
          </a:r>
          <a:b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1706</a:t>
          </a:r>
          <a:b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21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London, United Kingdom</a:t>
          </a:r>
        </a:p>
      </dsp:txBody>
      <dsp:txXfrm>
        <a:off x="7038987" y="4816155"/>
        <a:ext cx="3130256" cy="12553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CF819-943F-4688-9EFB-4454D9045FC9}">
      <dsp:nvSpPr>
        <dsp:cNvPr id="0" name=""/>
        <dsp:cNvSpPr/>
      </dsp:nvSpPr>
      <dsp:spPr>
        <a:xfrm>
          <a:off x="904972" y="0"/>
          <a:ext cx="10256355" cy="573392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074C5-6F3D-471C-9BAA-A4A36D305BF0}">
      <dsp:nvSpPr>
        <dsp:cNvPr id="0" name=""/>
        <dsp:cNvSpPr/>
      </dsp:nvSpPr>
      <dsp:spPr>
        <a:xfrm>
          <a:off x="1031" y="1720178"/>
          <a:ext cx="1652635" cy="22935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1870</a:t>
          </a:r>
          <a:b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First insurance policy issued in India</a:t>
          </a:r>
        </a:p>
      </dsp:txBody>
      <dsp:txXfrm>
        <a:off x="81706" y="1800853"/>
        <a:ext cx="1491285" cy="2132221"/>
      </dsp:txXfrm>
    </dsp:sp>
    <dsp:sp modelId="{97FB503D-17C7-4C09-B69A-414B3D9292F0}">
      <dsp:nvSpPr>
        <dsp:cNvPr id="0" name=""/>
        <dsp:cNvSpPr/>
      </dsp:nvSpPr>
      <dsp:spPr>
        <a:xfrm>
          <a:off x="1736298" y="1720178"/>
          <a:ext cx="1652635" cy="22935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1938</a:t>
          </a:r>
          <a:b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Insurance Act was enforced</a:t>
          </a:r>
          <a:b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endParaRPr lang="en-US" sz="1300" b="1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816973" y="1800853"/>
        <a:ext cx="1491285" cy="2132221"/>
      </dsp:txXfrm>
    </dsp:sp>
    <dsp:sp modelId="{EE2A9212-9AA2-4052-A767-D78AA2FB74B6}">
      <dsp:nvSpPr>
        <dsp:cNvPr id="0" name=""/>
        <dsp:cNvSpPr/>
      </dsp:nvSpPr>
      <dsp:spPr>
        <a:xfrm>
          <a:off x="3471565" y="1720178"/>
          <a:ext cx="1652635" cy="22935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1956</a:t>
          </a:r>
          <a:b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LIC of India formed after nationalization of 245 private life insurers</a:t>
          </a:r>
        </a:p>
      </dsp:txBody>
      <dsp:txXfrm>
        <a:off x="3552240" y="1800853"/>
        <a:ext cx="1491285" cy="2132221"/>
      </dsp:txXfrm>
    </dsp:sp>
    <dsp:sp modelId="{F3020E21-31DC-4EA9-B166-EA86424CA8C2}">
      <dsp:nvSpPr>
        <dsp:cNvPr id="0" name=""/>
        <dsp:cNvSpPr/>
      </dsp:nvSpPr>
      <dsp:spPr>
        <a:xfrm>
          <a:off x="5206832" y="1720178"/>
          <a:ext cx="1652635" cy="22935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1972</a:t>
          </a:r>
          <a:br>
            <a:rPr lang="en-US" sz="14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2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2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4 Public Sector General Insurance Companies formed after nationalization of 107 general insurers</a:t>
          </a:r>
          <a:br>
            <a:rPr lang="en-US" sz="12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2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(National, New India Assurance, Oriental &amp; United India)</a:t>
          </a:r>
        </a:p>
      </dsp:txBody>
      <dsp:txXfrm>
        <a:off x="5287507" y="1800853"/>
        <a:ext cx="1491285" cy="2132221"/>
      </dsp:txXfrm>
    </dsp:sp>
    <dsp:sp modelId="{6AB794B9-2896-4501-BCFC-73717507EB78}">
      <dsp:nvSpPr>
        <dsp:cNvPr id="0" name=""/>
        <dsp:cNvSpPr/>
      </dsp:nvSpPr>
      <dsp:spPr>
        <a:xfrm>
          <a:off x="6942100" y="1720178"/>
          <a:ext cx="1652635" cy="22935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1993</a:t>
          </a:r>
          <a:b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3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Foreign investment in Indian insurance industry recommended by committee set up under the chairmanship of RN Malhotra the former RBI Governor</a:t>
          </a:r>
        </a:p>
      </dsp:txBody>
      <dsp:txXfrm>
        <a:off x="7022775" y="1800853"/>
        <a:ext cx="1491285" cy="2132221"/>
      </dsp:txXfrm>
    </dsp:sp>
    <dsp:sp modelId="{F67434A1-5803-4A8A-8736-7265ECFACE91}">
      <dsp:nvSpPr>
        <dsp:cNvPr id="0" name=""/>
        <dsp:cNvSpPr/>
      </dsp:nvSpPr>
      <dsp:spPr>
        <a:xfrm>
          <a:off x="8677367" y="1720178"/>
          <a:ext cx="1652635" cy="22935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1999</a:t>
          </a:r>
          <a:b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IRDAI was formed to regulate Insurance in India</a:t>
          </a:r>
        </a:p>
      </dsp:txBody>
      <dsp:txXfrm>
        <a:off x="8758042" y="1800853"/>
        <a:ext cx="1491285" cy="2132221"/>
      </dsp:txXfrm>
    </dsp:sp>
    <dsp:sp modelId="{8695CF24-F2F6-46C1-BA00-CF8449677EBD}">
      <dsp:nvSpPr>
        <dsp:cNvPr id="0" name=""/>
        <dsp:cNvSpPr/>
      </dsp:nvSpPr>
      <dsp:spPr>
        <a:xfrm>
          <a:off x="10412634" y="1720178"/>
          <a:ext cx="1652635" cy="22935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2000</a:t>
          </a:r>
          <a:b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Insurance sector opened up in India for private players</a:t>
          </a:r>
          <a:b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b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en-US" sz="1600" b="1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Eg</a:t>
          </a:r>
          <a:r>
            <a:rPr lang="en-US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– ICICI, TATA, HDFC, </a:t>
          </a:r>
          <a:r>
            <a:rPr lang="en-US" sz="1600" b="1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etc</a:t>
          </a:r>
          <a:endParaRPr lang="en-US" sz="1600" b="1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0493309" y="1800853"/>
        <a:ext cx="1491285" cy="2132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2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8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6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7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5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3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46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4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48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4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04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5BE1F7E-8D81-425E-A546-F57DADBDB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3D278B4-10F9-4C05-7628-9FAADD14B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762000" y="669616"/>
            <a:ext cx="5518768" cy="5518768"/>
          </a:xfrm>
          <a:custGeom>
            <a:avLst/>
            <a:gdLst/>
            <a:ahLst/>
            <a:cxnLst/>
            <a:rect l="l" t="t" r="r" b="b"/>
            <a:pathLst>
              <a:path w="5518768" h="5518768">
                <a:moveTo>
                  <a:pt x="2759384" y="0"/>
                </a:moveTo>
                <a:cubicBezTo>
                  <a:pt x="4283350" y="0"/>
                  <a:pt x="5518768" y="1235418"/>
                  <a:pt x="5518768" y="2759384"/>
                </a:cubicBezTo>
                <a:cubicBezTo>
                  <a:pt x="5518768" y="4283350"/>
                  <a:pt x="4283350" y="5518768"/>
                  <a:pt x="2759384" y="5518768"/>
                </a:cubicBezTo>
                <a:cubicBezTo>
                  <a:pt x="1235418" y="5518768"/>
                  <a:pt x="0" y="4283350"/>
                  <a:pt x="0" y="2759384"/>
                </a:cubicBezTo>
                <a:cubicBezTo>
                  <a:pt x="0" y="1235418"/>
                  <a:pt x="1235418" y="0"/>
                  <a:pt x="27593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BEBAF9-7587-2E26-CCB8-6C5C41C87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768" y="2103311"/>
            <a:ext cx="4188268" cy="1209232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4CC30DC3-9A8F-D1E7-ED15-4C0F70161924}"/>
              </a:ext>
            </a:extLst>
          </p:cNvPr>
          <p:cNvSpPr txBox="1"/>
          <p:nvPr/>
        </p:nvSpPr>
        <p:spPr>
          <a:xfrm>
            <a:off x="6298721" y="4592990"/>
            <a:ext cx="6655279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Basics of Insurance</a:t>
            </a:r>
          </a:p>
        </p:txBody>
      </p:sp>
    </p:spTree>
    <p:extLst>
      <p:ext uri="{BB962C8B-B14F-4D97-AF65-F5344CB8AC3E}">
        <p14:creationId xmlns:p14="http://schemas.microsoft.com/office/powerpoint/2010/main" val="1053389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6B857-8395-CE01-1898-99A28D85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E49E0A-A616-EB7D-3AF5-3E9644894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51776-0CFB-63D4-93D1-8B8B774F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02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ABE79-0D65-3FBF-A9FC-5561DB040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lag waving in the wind&#10;&#10;Description automatically generated">
            <a:extLst>
              <a:ext uri="{FF2B5EF4-FFF2-40B4-BE49-F238E27FC236}">
                <a16:creationId xmlns:a16="http://schemas.microsoft.com/office/drawing/2014/main" id="{C97702F9-65FA-4F4C-804A-54E6CE5FD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" r="1" b="1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018298-963B-D1B9-576D-75F2ED2B8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FA4DDA8-0688-F477-9842-E3CD45AC9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FC7772-0E65-0218-7FE3-C24C9914C2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619363"/>
              </p:ext>
            </p:extLst>
          </p:nvPr>
        </p:nvGraphicFramePr>
        <p:xfrm>
          <a:off x="1471292" y="353683"/>
          <a:ext cx="10648076" cy="6150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C3C9707-7629-00A5-0C41-424A2E091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71292" cy="7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7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770D2-D371-1523-E44F-10CF0F83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E340B7-AB18-A8BD-4DAA-73D264142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9CF17-23F2-ACE1-AD37-1013311E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28" y="1"/>
            <a:ext cx="784700" cy="1002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9E20C-DDC2-2260-771E-AEAFD463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72" y="0"/>
            <a:ext cx="1947515" cy="1002065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B9FD47F8-23D0-70FC-03E2-0C8E9305F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685088"/>
              </p:ext>
            </p:extLst>
          </p:nvPr>
        </p:nvGraphicFramePr>
        <p:xfrm>
          <a:off x="62849" y="813520"/>
          <a:ext cx="12066301" cy="5733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98112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AE0E2-3254-3BBB-0EDD-F40C31B08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2CF618-B7D8-23CC-5CE6-53A0715EA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F0C4D-7213-3F93-F13C-6E208513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452" y="101429"/>
            <a:ext cx="9627095" cy="66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7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8DE08A-F969-D992-0226-54EB99499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C3BDD-2D08-B779-B3DE-FBA95D9E0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7832A-305C-A58A-094C-3382835D9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98" y="199859"/>
            <a:ext cx="9792203" cy="64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0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796D9-EA45-89F5-7EE3-57162F4E7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7578C2-1732-ECEA-F577-F9F405986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507C4-F630-29EB-16EA-6BDA3C06B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23" y="225260"/>
            <a:ext cx="9798554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33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D0E325-9608-2668-EA27-A7B9E6C60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3B57A2-43FF-BAED-FCFB-0D4BB40EC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7C771-D35D-64D3-A901-F41A63ADB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78" y="723761"/>
            <a:ext cx="9608044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5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EC810B-DD04-557F-0DA6-33D889C7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38DC84-8BDE-ABBB-35BB-6E3EFA539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C3071-218B-3F7F-612C-771E9ACB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47" y="82378"/>
            <a:ext cx="9830305" cy="66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30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DE8CA-EF5A-134E-919E-75CB052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1608F-547E-688F-6AA5-85C4E353C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E2981-B5D9-A43D-2848-AEBE6794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41" y="302433"/>
            <a:ext cx="10446317" cy="63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25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DC485-C9D0-A624-361B-BF70218F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A03E2-84E9-C0DB-6E7B-C747DD3C1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A4EDF-3A6A-597C-C006-9873BC14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43587" cy="2708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631A35-EE4A-FD42-0202-015AEC531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248" y="974784"/>
            <a:ext cx="9252751" cy="51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B148D-201C-4048-27CF-7C3AC04D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EA7EB5-C6A9-6007-305E-5AA0D437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D1A32-084B-2C29-830C-723BA8D3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0482"/>
            <a:ext cx="9817605" cy="6648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37374-3FA0-458E-5B5A-D5981BF3CB08}"/>
              </a:ext>
            </a:extLst>
          </p:cNvPr>
          <p:cNvSpPr txBox="1"/>
          <p:nvPr/>
        </p:nvSpPr>
        <p:spPr>
          <a:xfrm>
            <a:off x="6415549" y="1492369"/>
            <a:ext cx="4589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Transparency is maintained with customer</a:t>
            </a:r>
          </a:p>
        </p:txBody>
      </p:sp>
    </p:spTree>
    <p:extLst>
      <p:ext uri="{BB962C8B-B14F-4D97-AF65-F5344CB8AC3E}">
        <p14:creationId xmlns:p14="http://schemas.microsoft.com/office/powerpoint/2010/main" val="349100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91403-A617-64AC-2070-A03E4EBEF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04A22A-9F11-DC39-DB7A-463724EFC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F05D3-AD49-BA4C-7180-05A0335B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18" y="494574"/>
            <a:ext cx="9899162" cy="610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94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85EDA6-573A-A563-D596-097D6FB7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09B015-E38E-4E57-633E-E967DF0C1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EF155-58DA-FC91-420B-29DB15D6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83" y="372020"/>
            <a:ext cx="10227457" cy="626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06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B0E40-1F7B-A853-0D77-E68F8BBE6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300CD9-C3DA-B2D3-4E51-2433375B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3E5DD-C3C6-864B-D8EF-60495F719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70" y="1057153"/>
            <a:ext cx="9912859" cy="47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52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74CEE-7E1B-4362-F52D-F3D637CA6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A67AB09-DD52-3890-3569-B5285288C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D0244-361B-D5B7-C28A-DC3234FDD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342741"/>
            <a:ext cx="9817605" cy="61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8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45F16-D0CB-6F7E-B629-A0504EAC2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3C4C16-FEFC-9983-1B20-09DCD9CE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3340C-2CB3-20D0-AE45-70B378E2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70" y="91903"/>
            <a:ext cx="9912859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31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E4EEF-5283-6BFA-4B16-203E65E0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EF2257-AA30-BFEE-18AA-D6AFBB688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00313-AB26-B632-B16D-A8BAF84F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20" y="131311"/>
            <a:ext cx="9586429" cy="659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9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DB9B4D-93C2-DD62-CE9E-698AE70F7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020E91-9D2D-D31E-911E-48AB9DEAE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79891-F596-F157-D033-0FBB160A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28" y="606914"/>
            <a:ext cx="9620744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93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60F104-D7B8-DC67-AAD9-46578006A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B9D9CD-8776-F3FD-8C13-5155A84F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EE613-7E7F-DB43-6655-957E2D546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94" y="120480"/>
            <a:ext cx="9944611" cy="66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63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0FA29-402F-FF3C-7949-984451FB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A1DCFC4-749C-0C0B-C84F-7898ACF3E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60AF3-C480-B383-A175-52632D028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74" y="202480"/>
            <a:ext cx="9436246" cy="6453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67F24E-D3A0-A5D0-4341-570CDCEE248E}"/>
              </a:ext>
            </a:extLst>
          </p:cNvPr>
          <p:cNvSpPr txBox="1"/>
          <p:nvPr/>
        </p:nvSpPr>
        <p:spPr>
          <a:xfrm>
            <a:off x="1452880" y="3345574"/>
            <a:ext cx="123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Swiss Re</a:t>
            </a:r>
          </a:p>
        </p:txBody>
      </p:sp>
    </p:spTree>
    <p:extLst>
      <p:ext uri="{BB962C8B-B14F-4D97-AF65-F5344CB8AC3E}">
        <p14:creationId xmlns:p14="http://schemas.microsoft.com/office/powerpoint/2010/main" val="3394724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6EC3B-5312-CC48-0FDE-D56B11A00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B36A0E-1D66-18F0-C010-C84D09A1F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02264-D626-5BF7-DB80-EBFD544CC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00665" cy="2311879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0DD15164-D16E-5AC7-C611-BAC8180FAD8A}"/>
              </a:ext>
            </a:extLst>
          </p:cNvPr>
          <p:cNvSpPr txBox="1">
            <a:spLocks/>
          </p:cNvSpPr>
          <p:nvPr/>
        </p:nvSpPr>
        <p:spPr>
          <a:xfrm>
            <a:off x="2406770" y="34506"/>
            <a:ext cx="10092906" cy="1235082"/>
          </a:xfrm>
          <a:prstGeom prst="rect">
            <a:avLst/>
          </a:prstGeom>
        </p:spPr>
        <p:txBody>
          <a:bodyPr vert="horz" anchor="ctr">
            <a:normAutofit fontScale="92500"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IN" sz="4400" dirty="0">
                <a:solidFill>
                  <a:schemeClr val="tx1"/>
                </a:solidFill>
                <a:latin typeface="Fenice BT"/>
              </a:rPr>
              <a:t>Common Risks or Uncertainties faced by us!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9DC55-9CA2-91F2-4807-C12A58DD9C69}"/>
              </a:ext>
            </a:extLst>
          </p:cNvPr>
          <p:cNvSpPr txBox="1"/>
          <p:nvPr/>
        </p:nvSpPr>
        <p:spPr>
          <a:xfrm>
            <a:off x="4011283" y="1531059"/>
            <a:ext cx="67113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Death</a:t>
            </a:r>
            <a:br>
              <a:rPr lang="en-US" sz="72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2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Disease</a:t>
            </a:r>
            <a:br>
              <a:rPr lang="en-US" sz="72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2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Disability</a:t>
            </a:r>
          </a:p>
        </p:txBody>
      </p:sp>
    </p:spTree>
    <p:extLst>
      <p:ext uri="{BB962C8B-B14F-4D97-AF65-F5344CB8AC3E}">
        <p14:creationId xmlns:p14="http://schemas.microsoft.com/office/powerpoint/2010/main" val="2528386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D43440-EEC4-A247-D974-73AD303B8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157093-017B-EF8E-EE22-3D8A560F8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E11BB-CDFD-534C-C2E4-B65982B0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27" y="268575"/>
            <a:ext cx="8444146" cy="59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61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DCD688-BBE4-2B9F-2B6A-B35B011E2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6C726AB-EE24-1E49-D651-261E3459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EFC3D-E73F-96EF-7638-F4F81077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39" y="1108854"/>
            <a:ext cx="9549365" cy="39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3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994A5D-2A92-892A-D84B-046E4175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7EB9F69-40BF-0EFB-D230-2F16BD41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40C52-6BD3-7391-2113-3D640F2C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34" y="249873"/>
            <a:ext cx="9271146" cy="63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37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E84738-F4B6-3B4E-F589-E7BBA618A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46B89E-0D25-9282-87DC-D3EF8282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C92CB-0740-665C-F1F2-19FDBDBF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45" y="130005"/>
            <a:ext cx="9931910" cy="6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7C329-D696-57E9-2143-9806F5EA3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36858C2-C3BA-9B13-7142-526686707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631AD-58D5-1B8E-A4CA-AD6B2265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96" y="9349"/>
            <a:ext cx="9893808" cy="68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EAF3D-A1AE-ADE0-2C94-B26535596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1A102-DA01-5777-6C1C-F41DAAEC40C8}"/>
              </a:ext>
            </a:extLst>
          </p:cNvPr>
          <p:cNvSpPr txBox="1"/>
          <p:nvPr/>
        </p:nvSpPr>
        <p:spPr>
          <a:xfrm>
            <a:off x="8824" y="1243592"/>
            <a:ext cx="11725976" cy="6538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5000"/>
              <a:buFont typeface="Wingdings" panose="05000000000000000000" pitchFamily="2" charset="2"/>
              <a:buChar char="q"/>
              <a:tabLst>
                <a:tab pos="308610" algn="l"/>
              </a:tabLst>
            </a:pPr>
            <a:r>
              <a:rPr lang="en-US" sz="2000" b="1" spc="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 is a</a:t>
            </a:r>
            <a:r>
              <a:rPr lang="en-US" sz="2000" b="1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en-US" sz="2000" b="1" spc="-8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management</a:t>
            </a:r>
            <a:r>
              <a:rPr lang="en-US" sz="2000" b="1" spc="-1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tool;</a:t>
            </a:r>
            <a:br>
              <a:rPr lang="en-US" sz="2000" b="1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transfer risk to a third party (insurance company)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5000"/>
              <a:buFont typeface="Wingdings" panose="05000000000000000000" pitchFamily="2" charset="2"/>
              <a:buChar char="q"/>
              <a:tabLst>
                <a:tab pos="308610" algn="l"/>
              </a:tabLst>
            </a:pP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5000"/>
              <a:buFont typeface="Wingdings" panose="05000000000000000000" pitchFamily="2" charset="2"/>
              <a:buChar char="q"/>
              <a:tabLst>
                <a:tab pos="308610" algn="l"/>
              </a:tabLst>
            </a:pPr>
            <a:r>
              <a:rPr lang="en-US" sz="2000" b="1" spc="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 is a</a:t>
            </a:r>
            <a:r>
              <a:rPr lang="en-US" sz="2000" b="1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legal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contract</a:t>
            </a:r>
            <a:r>
              <a:rPr lang="en-US" sz="2000" b="1" spc="-7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US" sz="2000" b="1" spc="-7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Insured</a:t>
            </a:r>
            <a:r>
              <a:rPr lang="en-US" sz="2000" b="1" spc="-14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000" b="1" spc="-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Insurer </a:t>
            </a:r>
            <a:b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known as</a:t>
            </a:r>
            <a:r>
              <a:rPr lang="en-US" sz="2000" b="1" spc="-1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‘Policy’</a:t>
            </a:r>
            <a:b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(Insured – Policyholder &amp; Insurer – Insurance Company)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5000"/>
              <a:tabLst>
                <a:tab pos="308610" algn="l"/>
              </a:tabLst>
            </a:pP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5080" indent="-285750">
              <a:lnSpc>
                <a:spcPct val="120000"/>
              </a:lnSpc>
              <a:spcAft>
                <a:spcPts val="600"/>
              </a:spcAft>
              <a:buSzPct val="85000"/>
              <a:buFont typeface="Wingdings" panose="05000000000000000000" pitchFamily="2" charset="2"/>
              <a:buChar char="q"/>
              <a:tabLst>
                <a:tab pos="308610" algn="l"/>
              </a:tabLst>
            </a:pPr>
            <a:r>
              <a:rPr lang="en-US" sz="2000" b="1" spc="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b="1" spc="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romise by </a:t>
            </a:r>
            <a:r>
              <a:rPr lang="en-US" sz="2000" b="1" spc="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insured </a:t>
            </a:r>
            <a: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000" b="1" spc="-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  </a:t>
            </a:r>
            <a:r>
              <a:rPr lang="en-US" sz="2000" b="1" spc="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premium</a:t>
            </a:r>
            <a:endParaRPr lang="en-US" sz="2000" b="1" spc="-11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5080" indent="-285750">
              <a:lnSpc>
                <a:spcPct val="120000"/>
              </a:lnSpc>
              <a:spcAft>
                <a:spcPts val="600"/>
              </a:spcAft>
              <a:buSzPct val="85000"/>
              <a:buFont typeface="Wingdings" panose="05000000000000000000" pitchFamily="2" charset="2"/>
              <a:buChar char="q"/>
              <a:tabLst>
                <a:tab pos="308610" algn="l"/>
              </a:tabLst>
            </a:pPr>
            <a:r>
              <a:rPr lang="en-US" sz="2000" b="1" spc="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Promise by </a:t>
            </a:r>
            <a:r>
              <a:rPr lang="en-US" sz="2000" b="1" spc="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insurer</a:t>
            </a:r>
            <a:r>
              <a:rPr lang="en-US" sz="2000" b="1" spc="-1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000" b="1" spc="-9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b="1" spc="-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</a:t>
            </a:r>
            <a:r>
              <a:rPr lang="en-US" sz="2000" b="1" spc="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2000" b="1" spc="-8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000" b="1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accepted </a:t>
            </a:r>
            <a:r>
              <a:rPr lang="en-US" sz="2000" b="1" spc="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</a:t>
            </a:r>
            <a:br>
              <a:rPr lang="en-US" sz="2000" b="1" spc="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000" b="1" spc="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insured/family </a:t>
            </a:r>
            <a:r>
              <a:rPr lang="en-US" sz="2000" b="1" spc="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the time of risk occurrence/uncertainty</a:t>
            </a:r>
            <a:endParaRPr lang="en-US" sz="2000" b="1" spc="-5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5080" indent="-285750">
              <a:lnSpc>
                <a:spcPct val="120000"/>
              </a:lnSpc>
              <a:spcAft>
                <a:spcPts val="600"/>
              </a:spcAft>
              <a:buSzPct val="85000"/>
              <a:buFont typeface="Wingdings" panose="05000000000000000000" pitchFamily="2" charset="2"/>
              <a:buChar char="q"/>
              <a:tabLst>
                <a:tab pos="308610" algn="l"/>
              </a:tabLst>
            </a:pPr>
            <a:endParaRPr lang="en-US" sz="2000" b="1" spc="-5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5080" indent="-285750">
              <a:lnSpc>
                <a:spcPct val="120000"/>
              </a:lnSpc>
              <a:spcAft>
                <a:spcPts val="600"/>
              </a:spcAft>
              <a:buSzPct val="85000"/>
              <a:buFont typeface="Wingdings" panose="05000000000000000000" pitchFamily="2" charset="2"/>
              <a:buChar char="q"/>
              <a:tabLst>
                <a:tab pos="308610" algn="l"/>
              </a:tabLst>
            </a:pPr>
            <a:r>
              <a:rPr lang="en-US" sz="2000" b="1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Insurance Company compensates of Financial Losses </a:t>
            </a:r>
            <a:r>
              <a:rPr lang="en-US" sz="2000" b="1" spc="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the time of risk occurrence/uncertainty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9A9457-874F-4EEB-BF07-9CEA561C1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9965" y="1114197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D844-879B-745F-CDD1-D97CD8BC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120" y="2110166"/>
            <a:ext cx="3735294" cy="1699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96765C-46BA-4ACD-A5BF-A218725E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431" y="4087851"/>
            <a:ext cx="1190673" cy="13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8CE-A135-4806-98C1-A8FB8CAA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Big a player is </a:t>
            </a:r>
            <a:r>
              <a:rPr lang="en-IN" dirty="0" err="1"/>
              <a:t>policybazaar</a:t>
            </a:r>
            <a:br>
              <a:rPr lang="en-IN" dirty="0"/>
            </a:br>
            <a:r>
              <a:rPr lang="en-IN" dirty="0"/>
              <a:t> in term insurance?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2E98C-25FA-4974-9E97-F404BE5B994D}"/>
              </a:ext>
            </a:extLst>
          </p:cNvPr>
          <p:cNvSpPr/>
          <p:nvPr/>
        </p:nvSpPr>
        <p:spPr>
          <a:xfrm>
            <a:off x="572642" y="2411332"/>
            <a:ext cx="3054202" cy="2045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3525 Cr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58C242-798F-4912-A6D1-1B82FC281665}"/>
              </a:ext>
            </a:extLst>
          </p:cNvPr>
          <p:cNvSpPr/>
          <p:nvPr/>
        </p:nvSpPr>
        <p:spPr>
          <a:xfrm>
            <a:off x="4245367" y="2755231"/>
            <a:ext cx="2308245" cy="1347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825 Cr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5944D-C8BC-4123-91FC-B44F904AD669}"/>
              </a:ext>
            </a:extLst>
          </p:cNvPr>
          <p:cNvSpPr txBox="1"/>
          <p:nvPr/>
        </p:nvSpPr>
        <p:spPr>
          <a:xfrm>
            <a:off x="1220529" y="5053263"/>
            <a:ext cx="240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Term APE in FY 23-24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AD75A-1E90-41BE-AD14-CC4C0DE60C7A}"/>
              </a:ext>
            </a:extLst>
          </p:cNvPr>
          <p:cNvSpPr txBox="1"/>
          <p:nvPr/>
        </p:nvSpPr>
        <p:spPr>
          <a:xfrm>
            <a:off x="4132053" y="5053263"/>
            <a:ext cx="305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PB’s Term APE in FY 23-24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AD56D-F059-47E5-850D-E6DBACDEA138}"/>
              </a:ext>
            </a:extLst>
          </p:cNvPr>
          <p:cNvSpPr/>
          <p:nvPr/>
        </p:nvSpPr>
        <p:spPr>
          <a:xfrm>
            <a:off x="5084852" y="4240131"/>
            <a:ext cx="753979" cy="43313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23%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7B8BF6-32AA-4A06-9024-31B18E0925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82722" y="2404776"/>
          <a:ext cx="2521779" cy="3352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4574">
                  <a:extLst>
                    <a:ext uri="{9D8B030D-6E8A-4147-A177-3AD203B41FA5}">
                      <a16:colId xmlns:a16="http://schemas.microsoft.com/office/drawing/2014/main" val="601627645"/>
                    </a:ext>
                  </a:extLst>
                </a:gridCol>
                <a:gridCol w="1487205">
                  <a:extLst>
                    <a:ext uri="{9D8B030D-6E8A-4147-A177-3AD203B41FA5}">
                      <a16:colId xmlns:a16="http://schemas.microsoft.com/office/drawing/2014/main" val="1371839698"/>
                    </a:ext>
                  </a:extLst>
                </a:gridCol>
              </a:tblGrid>
              <a:tr h="37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Insurer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5" marR="795" marT="7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crores, FY 23-24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5" marR="795" marT="7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858773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SBI Life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5" marR="795" marT="7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960348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 Life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5" marR="795" marT="7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176314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HDFC Life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5" marR="795" marT="7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368990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TATA AIA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5" marR="795" marT="7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289414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ICICI </a:t>
                      </a:r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Pru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Life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5" marR="795" marT="7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622781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Bajaj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5" marR="795" marT="7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465783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5" marR="795" marT="7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180471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Market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5" marR="795" marT="79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3,525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625954"/>
                  </a:ext>
                </a:extLst>
              </a:tr>
            </a:tbl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211033-E6AB-49B6-8549-4CB1158AD533}"/>
              </a:ext>
            </a:extLst>
          </p:cNvPr>
          <p:cNvSpPr/>
          <p:nvPr/>
        </p:nvSpPr>
        <p:spPr>
          <a:xfrm>
            <a:off x="6668829" y="2833446"/>
            <a:ext cx="2160704" cy="788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i="1" dirty="0"/>
              <a:t>Practically 2</a:t>
            </a:r>
            <a:r>
              <a:rPr lang="en-IN" sz="1400" i="1" baseline="30000" dirty="0"/>
              <a:t>nd</a:t>
            </a:r>
            <a:r>
              <a:rPr lang="en-IN" sz="1400" i="1" dirty="0"/>
              <a:t> largest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56523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48190F-BD76-D9EC-D6F1-308418235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CE8D7B-E217-F5C4-1CFD-46192962D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3A67F-5E78-3D43-DDA7-894A3BC20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199" y="3079556"/>
            <a:ext cx="3911801" cy="377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3656C-CF6A-A58F-6B24-AE020983F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" y="3512"/>
            <a:ext cx="552478" cy="120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2D8371-B784-F2F2-D5F5-762F7D3C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" y="1210074"/>
            <a:ext cx="552478" cy="120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F8F71-6B4C-6C6A-871A-C9DBFBCA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" y="2416636"/>
            <a:ext cx="552478" cy="1206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059BA9-78A4-BDA8-B16D-1FF3CBD9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" y="3623198"/>
            <a:ext cx="552478" cy="1206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791065-A63D-8BC5-B0E0-07DF47B1B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" y="4829760"/>
            <a:ext cx="552478" cy="1206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68564C-F0F5-0D88-0EE5-1C1D01203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" y="5654950"/>
            <a:ext cx="552478" cy="1206562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5CFDE5CA-9E0A-C283-3C61-FAE04476FCCF}"/>
              </a:ext>
            </a:extLst>
          </p:cNvPr>
          <p:cNvSpPr txBox="1">
            <a:spLocks/>
          </p:cNvSpPr>
          <p:nvPr/>
        </p:nvSpPr>
        <p:spPr>
          <a:xfrm>
            <a:off x="1250663" y="1529467"/>
            <a:ext cx="10235831" cy="1429280"/>
          </a:xfrm>
          <a:prstGeom prst="rect">
            <a:avLst/>
          </a:prstGeom>
        </p:spPr>
        <p:txBody>
          <a:bodyPr vert="horz" anchor="ctr">
            <a:normAutofit fontScale="92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IN" sz="6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Insurance Company Works?</a:t>
            </a:r>
          </a:p>
        </p:txBody>
      </p:sp>
    </p:spTree>
    <p:extLst>
      <p:ext uri="{BB962C8B-B14F-4D97-AF65-F5344CB8AC3E}">
        <p14:creationId xmlns:p14="http://schemas.microsoft.com/office/powerpoint/2010/main" val="3992651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389DC-5612-DD24-1543-7551A8330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406EBC-0395-232F-EC85-B8B9321D9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6CC818-792A-5EC0-9395-79019197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" y="3512"/>
            <a:ext cx="552478" cy="120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9BF82F-887B-FC7B-AA43-C1C74B8F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" y="1210074"/>
            <a:ext cx="552478" cy="120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C0DE3D-DBF1-4E25-7CE5-766E37A8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" y="2416636"/>
            <a:ext cx="552478" cy="1206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1F7202-1248-3915-565A-9DC30CF0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" y="3623198"/>
            <a:ext cx="552478" cy="1206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4DB1A7-4130-BB39-3F75-D6D8824C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" y="4829760"/>
            <a:ext cx="552478" cy="1206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4B4C1B-28D9-98E3-88E7-E3B0505B6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" y="5654950"/>
            <a:ext cx="552478" cy="1206562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61A59AAA-076F-F008-3B29-86DB789285E1}"/>
              </a:ext>
            </a:extLst>
          </p:cNvPr>
          <p:cNvSpPr txBox="1">
            <a:spLocks/>
          </p:cNvSpPr>
          <p:nvPr/>
        </p:nvSpPr>
        <p:spPr>
          <a:xfrm>
            <a:off x="569322" y="-76267"/>
            <a:ext cx="5409563" cy="842394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IN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Insurance Works?</a:t>
            </a: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48058F1A-D675-3646-D24E-A239477F2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31646" r="37453"/>
          <a:stretch/>
        </p:blipFill>
        <p:spPr bwMode="auto">
          <a:xfrm>
            <a:off x="686436" y="704038"/>
            <a:ext cx="3457535" cy="342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66B6C3E-94FB-8735-388A-41C2265A3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71" y="661130"/>
            <a:ext cx="3397669" cy="308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EEFD567E-9C61-1B02-1BCF-369C671A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21" y="2603295"/>
            <a:ext cx="1408113" cy="1292225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9E6A0D8-11AE-EFF4-B1A4-C305CF0E0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8"/>
          <a:stretch/>
        </p:blipFill>
        <p:spPr bwMode="auto">
          <a:xfrm>
            <a:off x="8999401" y="766127"/>
            <a:ext cx="2623277" cy="279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C4F7FC-43F1-F9BC-5535-C4BCFE51ADC9}"/>
              </a:ext>
            </a:extLst>
          </p:cNvPr>
          <p:cNvSpPr txBox="1"/>
          <p:nvPr/>
        </p:nvSpPr>
        <p:spPr>
          <a:xfrm>
            <a:off x="686436" y="3605335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5" dirty="0">
                <a:latin typeface="Calibri" pitchFamily="34" charset="0"/>
                <a:cs typeface="Calibri" pitchFamily="34" charset="0"/>
              </a:rPr>
              <a:t>Large </a:t>
            </a:r>
            <a:r>
              <a:rPr lang="en-US" spc="25" dirty="0">
                <a:latin typeface="Calibri" pitchFamily="34" charset="0"/>
                <a:cs typeface="Calibri" pitchFamily="34" charset="0"/>
              </a:rPr>
              <a:t>Group </a:t>
            </a:r>
            <a:r>
              <a:rPr lang="en-US" spc="5" dirty="0">
                <a:latin typeface="Calibri" pitchFamily="34" charset="0"/>
                <a:cs typeface="Calibri" pitchFamily="34" charset="0"/>
              </a:rPr>
              <a:t>of </a:t>
            </a:r>
            <a:r>
              <a:rPr lang="en-US" spc="10" dirty="0">
                <a:latin typeface="Calibri" pitchFamily="34" charset="0"/>
                <a:cs typeface="Calibri" pitchFamily="34" charset="0"/>
              </a:rPr>
              <a:t>People  </a:t>
            </a:r>
            <a:r>
              <a:rPr lang="en-US" spc="-10" dirty="0">
                <a:latin typeface="Calibri" pitchFamily="34" charset="0"/>
                <a:cs typeface="Calibri" pitchFamily="34" charset="0"/>
              </a:rPr>
              <a:t>Paying </a:t>
            </a:r>
            <a:r>
              <a:rPr lang="en-US" spc="25" dirty="0">
                <a:latin typeface="Calibri" pitchFamily="34" charset="0"/>
                <a:cs typeface="Calibri" pitchFamily="34" charset="0"/>
              </a:rPr>
              <a:t>Premium </a:t>
            </a:r>
            <a:r>
              <a:rPr lang="en-US" spc="10" dirty="0">
                <a:latin typeface="Calibri" pitchFamily="34" charset="0"/>
                <a:cs typeface="Calibri" pitchFamily="34" charset="0"/>
              </a:rPr>
              <a:t>for</a:t>
            </a:r>
            <a:br>
              <a:rPr lang="en-US" spc="10" dirty="0">
                <a:latin typeface="Calibri" pitchFamily="34" charset="0"/>
                <a:cs typeface="Calibri" pitchFamily="34" charset="0"/>
              </a:rPr>
            </a:br>
            <a:r>
              <a:rPr lang="en-US" b="1" u="sng" spc="25" dirty="0">
                <a:latin typeface="Calibri" pitchFamily="34" charset="0"/>
                <a:cs typeface="Calibri" pitchFamily="34" charset="0"/>
              </a:rPr>
              <a:t>similar </a:t>
            </a:r>
            <a:r>
              <a:rPr lang="en-US" b="1" u="sng" spc="15" dirty="0">
                <a:latin typeface="Calibri" pitchFamily="34" charset="0"/>
                <a:cs typeface="Calibri" pitchFamily="34" charset="0"/>
              </a:rPr>
              <a:t>risks</a:t>
            </a:r>
            <a:r>
              <a:rPr lang="en-US" spc="15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pc="20" dirty="0">
                <a:latin typeface="Calibri" pitchFamily="34" charset="0"/>
                <a:cs typeface="Calibri" pitchFamily="34" charset="0"/>
              </a:rPr>
              <a:t>to </a:t>
            </a:r>
            <a:r>
              <a:rPr lang="en-US" spc="30" dirty="0">
                <a:latin typeface="Calibri" pitchFamily="34" charset="0"/>
                <a:cs typeface="Calibri" pitchFamily="34" charset="0"/>
              </a:rPr>
              <a:t>the</a:t>
            </a:r>
            <a:r>
              <a:rPr lang="en-US" spc="-254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pc="25" dirty="0">
                <a:latin typeface="Calibri" pitchFamily="34" charset="0"/>
                <a:cs typeface="Calibri" pitchFamily="34" charset="0"/>
              </a:rPr>
              <a:t>insurer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E3719-C2B2-C5E4-6C0B-96FBAD1D99DE}"/>
              </a:ext>
            </a:extLst>
          </p:cNvPr>
          <p:cNvSpPr txBox="1"/>
          <p:nvPr/>
        </p:nvSpPr>
        <p:spPr>
          <a:xfrm>
            <a:off x="4397165" y="3788210"/>
            <a:ext cx="3397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5" dirty="0">
                <a:latin typeface="Calibri" pitchFamily="34" charset="0"/>
                <a:cs typeface="Calibri" pitchFamily="34" charset="0"/>
              </a:rPr>
              <a:t>Insurers further invest the  money to multiply it &amp;</a:t>
            </a:r>
            <a:br>
              <a:rPr lang="en-US" spc="15" dirty="0">
                <a:latin typeface="Calibri" pitchFamily="34" charset="0"/>
                <a:cs typeface="Calibri" pitchFamily="34" charset="0"/>
              </a:rPr>
            </a:br>
            <a:r>
              <a:rPr lang="en-US" b="1" u="sng" spc="15" dirty="0">
                <a:latin typeface="Calibri" pitchFamily="34" charset="0"/>
                <a:cs typeface="Calibri" pitchFamily="34" charset="0"/>
              </a:rPr>
              <a:t>create a large pool of money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AD0610-189D-B690-B392-FE94E312B3D8}"/>
              </a:ext>
            </a:extLst>
          </p:cNvPr>
          <p:cNvSpPr/>
          <p:nvPr/>
        </p:nvSpPr>
        <p:spPr>
          <a:xfrm>
            <a:off x="8915296" y="3778900"/>
            <a:ext cx="2992728" cy="116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 marR="5080" indent="-2540" algn="ctr">
              <a:lnSpc>
                <a:spcPct val="97000"/>
              </a:lnSpc>
              <a:spcBef>
                <a:spcPts val="180"/>
              </a:spcBef>
            </a:pPr>
            <a:r>
              <a:rPr lang="en-US" spc="15" dirty="0">
                <a:latin typeface="Calibri" pitchFamily="34" charset="0"/>
                <a:cs typeface="Calibri" pitchFamily="34" charset="0"/>
              </a:rPr>
              <a:t>Money Pool used to </a:t>
            </a:r>
            <a:br>
              <a:rPr lang="en-US" spc="15" dirty="0">
                <a:latin typeface="Calibri" pitchFamily="34" charset="0"/>
                <a:cs typeface="Calibri" pitchFamily="34" charset="0"/>
              </a:rPr>
            </a:br>
            <a:r>
              <a:rPr lang="en-US" b="1" u="sng" spc="15" dirty="0">
                <a:latin typeface="Calibri" pitchFamily="34" charset="0"/>
                <a:cs typeface="Calibri" pitchFamily="34" charset="0"/>
              </a:rPr>
              <a:t>settle claims </a:t>
            </a:r>
            <a:r>
              <a:rPr lang="en-US" spc="15" dirty="0">
                <a:latin typeface="Calibri" pitchFamily="34" charset="0"/>
                <a:cs typeface="Calibri" pitchFamily="34" charset="0"/>
              </a:rPr>
              <a:t>of people facing  uncertainty/risks</a:t>
            </a:r>
            <a:br>
              <a:rPr lang="en-US" spc="15" dirty="0">
                <a:latin typeface="Calibri" pitchFamily="34" charset="0"/>
                <a:cs typeface="Calibri" pitchFamily="34" charset="0"/>
              </a:rPr>
            </a:br>
            <a:endParaRPr lang="en-US" spc="15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2448AE41-5802-8EF5-929E-B84EB2A001A2}"/>
              </a:ext>
            </a:extLst>
          </p:cNvPr>
          <p:cNvSpPr txBox="1">
            <a:spLocks/>
          </p:cNvSpPr>
          <p:nvPr/>
        </p:nvSpPr>
        <p:spPr>
          <a:xfrm>
            <a:off x="686436" y="5287567"/>
            <a:ext cx="11304281" cy="1402829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IN" sz="3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POOLING IN INSURANCE</a:t>
            </a:r>
            <a:br>
              <a:rPr lang="en-IN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everyone will experience the insured risk/uncertainty at the same time, but those who do are financially compensated from this risk pool (premiums collected from customers)</a:t>
            </a:r>
            <a:b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8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00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85EACA-4548-A2F2-15D7-CEC023B0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49619B-96E8-087B-079D-9679A8D5B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F34E5-EF63-F9BF-D28A-7C798129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0" y="60385"/>
            <a:ext cx="2705239" cy="3435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9DD35-BFF9-D857-6036-8E2A3DEB6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111" y="1956645"/>
            <a:ext cx="8262226" cy="672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F853D-8326-EF61-966A-2A4C50CB4509}"/>
              </a:ext>
            </a:extLst>
          </p:cNvPr>
          <p:cNvSpPr txBox="1"/>
          <p:nvPr/>
        </p:nvSpPr>
        <p:spPr>
          <a:xfrm>
            <a:off x="2665562" y="2844225"/>
            <a:ext cx="1005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 Regulatory &amp; Development Authority of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E3D77-341D-797E-F299-677814F22283}"/>
              </a:ext>
            </a:extLst>
          </p:cNvPr>
          <p:cNvSpPr txBox="1"/>
          <p:nvPr/>
        </p:nvSpPr>
        <p:spPr>
          <a:xfrm>
            <a:off x="0" y="3871584"/>
            <a:ext cx="12394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IRDAI is a body tasked with regulating and promoting insurance in India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It was constituted by the Insurance Regulatory and Development Authority Act - IRDA Act, 1999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It came in operations in 2000s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IRDAI’s headquarters are in Hyderabad, Telangana.</a:t>
            </a:r>
          </a:p>
        </p:txBody>
      </p:sp>
    </p:spTree>
    <p:extLst>
      <p:ext uri="{BB962C8B-B14F-4D97-AF65-F5344CB8AC3E}">
        <p14:creationId xmlns:p14="http://schemas.microsoft.com/office/powerpoint/2010/main" val="52004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A6F92-1572-63F2-89E1-4B52BD54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AC2472C-83CC-A505-529B-FCB9FE4C8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EBA8E-4659-FA12-589F-5735430A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023" y="79900"/>
            <a:ext cx="1495977" cy="1899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6F939D-57DA-27DD-F374-83ACBE6D51BA}"/>
              </a:ext>
            </a:extLst>
          </p:cNvPr>
          <p:cNvSpPr txBox="1"/>
          <p:nvPr/>
        </p:nvSpPr>
        <p:spPr>
          <a:xfrm>
            <a:off x="89722" y="258901"/>
            <a:ext cx="1210227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Functions of IRDAI:</a:t>
            </a:r>
            <a:b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Protect the interests of the policyholders</a:t>
            </a:r>
          </a:p>
          <a:p>
            <a:b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Issuing the registration certificates to insurance companies and regulate them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licenses to insurance intermediaries like agents and brokers after stating the required qualifications and set guidelines for their code of conduct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Promote and regulate professional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organisations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related to insurance to enhance the development of the sector</a:t>
            </a:r>
            <a:b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Regulate and supervise the premium rates and terms of the insurance policies 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Specify the conditions and manners by which the insurance companies have to present their financial reports 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Regulate the investment of the policyholders’ funds by the insurance companies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the maintenance of the solvency margin i.e. the ability of an insurance company to pay out claims</a:t>
            </a:r>
          </a:p>
          <a:p>
            <a:b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541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5617</TotalTime>
  <Words>612</Words>
  <Application>Microsoft Office PowerPoint</Application>
  <PresentationFormat>Widescreen</PresentationFormat>
  <Paragraphs>70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Fenice BT</vt:lpstr>
      <vt:lpstr>Trade Gothic Next Cond</vt:lpstr>
      <vt:lpstr>Trade Gothic Next Light</vt:lpstr>
      <vt:lpstr>Wingdings</vt:lpstr>
      <vt:lpstr>PortalVTI</vt:lpstr>
      <vt:lpstr>PowerPoint Presentation</vt:lpstr>
      <vt:lpstr>PowerPoint Presentation</vt:lpstr>
      <vt:lpstr>PowerPoint Presentation</vt:lpstr>
      <vt:lpstr>PowerPoint Presentation</vt:lpstr>
      <vt:lpstr>How Big a player is policybazaar  in term insurance?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Anuragini Hulk Shiddat</dc:creator>
  <cp:lastModifiedBy>Radhika Bhargava</cp:lastModifiedBy>
  <cp:revision>41</cp:revision>
  <dcterms:created xsi:type="dcterms:W3CDTF">2024-02-08T10:32:00Z</dcterms:created>
  <dcterms:modified xsi:type="dcterms:W3CDTF">2025-07-20T07:32:14Z</dcterms:modified>
</cp:coreProperties>
</file>